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7" r:id="rId4"/>
  </p:sldMasterIdLst>
  <p:notesMasterIdLst>
    <p:notesMasterId r:id="rId37"/>
  </p:notesMasterIdLst>
  <p:sldIdLst>
    <p:sldId id="348" r:id="rId5"/>
    <p:sldId id="471" r:id="rId6"/>
    <p:sldId id="472" r:id="rId7"/>
    <p:sldId id="473" r:id="rId8"/>
    <p:sldId id="487" r:id="rId9"/>
    <p:sldId id="474" r:id="rId10"/>
    <p:sldId id="475" r:id="rId11"/>
    <p:sldId id="476" r:id="rId12"/>
    <p:sldId id="477" r:id="rId13"/>
    <p:sldId id="478" r:id="rId14"/>
    <p:sldId id="490" r:id="rId15"/>
    <p:sldId id="491" r:id="rId16"/>
    <p:sldId id="494" r:id="rId17"/>
    <p:sldId id="502" r:id="rId18"/>
    <p:sldId id="498" r:id="rId19"/>
    <p:sldId id="503" r:id="rId20"/>
    <p:sldId id="499" r:id="rId21"/>
    <p:sldId id="512" r:id="rId22"/>
    <p:sldId id="513" r:id="rId23"/>
    <p:sldId id="504" r:id="rId24"/>
    <p:sldId id="505" r:id="rId25"/>
    <p:sldId id="508" r:id="rId26"/>
    <p:sldId id="492" r:id="rId27"/>
    <p:sldId id="495" r:id="rId28"/>
    <p:sldId id="511" r:id="rId29"/>
    <p:sldId id="514" r:id="rId30"/>
    <p:sldId id="516" r:id="rId31"/>
    <p:sldId id="518" r:id="rId32"/>
    <p:sldId id="519" r:id="rId33"/>
    <p:sldId id="520" r:id="rId34"/>
    <p:sldId id="363" r:id="rId35"/>
    <p:sldId id="364" r:id="rId36"/>
  </p:sldIdLst>
  <p:sldSz cx="12192000" cy="6858000"/>
  <p:notesSz cx="6858000" cy="9144000"/>
  <p:custDataLst>
    <p:tags r:id="rId3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34" autoAdjust="0"/>
  </p:normalViewPr>
  <p:slideViewPr>
    <p:cSldViewPr snapToGrid="0">
      <p:cViewPr varScale="1">
        <p:scale>
          <a:sx n="103" d="100"/>
          <a:sy n="103" d="100"/>
        </p:scale>
        <p:origin x="126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EC3E6A-A534-44AD-97FD-28693E66ADC1}" type="datetimeFigureOut">
              <a:rPr lang="en-IN" smtClean="0"/>
              <a:t>15-03-2024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4A4EF8-EF08-40A1-B6D3-2A234E03B2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4857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5DD1C-D1FD-40E1-B084-6C98A61BFCB5}" type="datetime1">
              <a:rPr lang="en-US" smtClean="0"/>
              <a:t>3/15/2024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Generative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C5FC9-F7D0-0141-850B-7623CA81A775}"/>
              </a:ext>
            </a:extLst>
          </p:cNvPr>
          <p:cNvSpPr/>
          <p:nvPr userDrawn="1"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F839E6-7F1F-6E4D-B83C-F5DA99E98229}"/>
              </a:ext>
            </a:extLst>
          </p:cNvPr>
          <p:cNvSpPr/>
          <p:nvPr userDrawn="1"/>
        </p:nvSpPr>
        <p:spPr>
          <a:xfrm>
            <a:off x="10337662" y="4398630"/>
            <a:ext cx="1700492" cy="1700492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EACA50E-A3A8-9D41-B30C-03B00FB2DEF0}"/>
              </a:ext>
            </a:extLst>
          </p:cNvPr>
          <p:cNvSpPr/>
          <p:nvPr userDrawn="1"/>
        </p:nvSpPr>
        <p:spPr>
          <a:xfrm>
            <a:off x="5664569" y="541205"/>
            <a:ext cx="283407" cy="283407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A92073B-F20B-034A-BC3A-9B993F0DD0BA}"/>
              </a:ext>
            </a:extLst>
          </p:cNvPr>
          <p:cNvSpPr/>
          <p:nvPr userDrawn="1"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4091F50-D240-B145-B0B1-DAEDDFDE34AD}"/>
              </a:ext>
            </a:extLst>
          </p:cNvPr>
          <p:cNvSpPr/>
          <p:nvPr userDrawn="1"/>
        </p:nvSpPr>
        <p:spPr>
          <a:xfrm>
            <a:off x="0" y="-1994"/>
            <a:ext cx="1700492" cy="1700492"/>
          </a:xfrm>
          <a:prstGeom prst="ellipse">
            <a:avLst/>
          </a:prstGeom>
          <a:noFill/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700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3730" y="6446838"/>
            <a:ext cx="2584850" cy="365125"/>
          </a:xfrm>
        </p:spPr>
        <p:txBody>
          <a:bodyPr/>
          <a:lstStyle>
            <a:lvl1pPr>
              <a:defRPr b="1">
                <a:solidFill>
                  <a:srgbClr val="002060"/>
                </a:solidFill>
              </a:defRPr>
            </a:lvl1pPr>
          </a:lstStyle>
          <a:p>
            <a:fld id="{545B921D-EDF6-4BB0-9136-996D2418C695}" type="datetime1">
              <a:rPr lang="en-US" smtClean="0"/>
              <a:t>3/15/2024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rgbClr val="002060"/>
                </a:solidFill>
              </a:defRPr>
            </a:lvl1pPr>
          </a:lstStyle>
          <a:p>
            <a:r>
              <a:rPr lang="en-US"/>
              <a:t>Generative AI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rgbClr val="002060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A2141DD-8D8D-FA43-BD4F-2CFC93C87782}"/>
              </a:ext>
            </a:extLst>
          </p:cNvPr>
          <p:cNvGrpSpPr/>
          <p:nvPr userDrawn="1"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1A62821-5E0F-DE41-B5C2-17A3A7277F4E}"/>
                </a:ext>
              </a:extLst>
            </p:cNvPr>
            <p:cNvSpPr/>
            <p:nvPr userDrawn="1"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311AE14-D8F0-1D4C-9D8D-603836582793}"/>
                </a:ext>
              </a:extLst>
            </p:cNvPr>
            <p:cNvSpPr/>
            <p:nvPr userDrawn="1"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F2BE645-D4F2-304C-9AFA-473D8F888A85}"/>
                </a:ext>
              </a:extLst>
            </p:cNvPr>
            <p:cNvSpPr/>
            <p:nvPr userDrawn="1"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3640330-30A6-6948-87A7-9DE6D41794F5}"/>
                </a:ext>
              </a:extLst>
            </p:cNvPr>
            <p:cNvSpPr/>
            <p:nvPr userDrawn="1"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DFB6548-D83C-1D4E-AE87-2E8F1D3D0FA7}"/>
                </a:ext>
              </a:extLst>
            </p:cNvPr>
            <p:cNvSpPr/>
            <p:nvPr userDrawn="1"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97C7400-7EDC-8845-AB5A-80FB8175C1E2}"/>
                </a:ext>
              </a:extLst>
            </p:cNvPr>
            <p:cNvSpPr/>
            <p:nvPr userDrawn="1"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BC941C44-9B96-0040-8C71-D8364EB577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014993B-5057-2A4C-9CA0-383DC5504020}"/>
              </a:ext>
            </a:extLst>
          </p:cNvPr>
          <p:cNvSpPr/>
          <p:nvPr userDrawn="1"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3B110E8-1FE2-BC47-A5AE-4C698B688B65}"/>
              </a:ext>
            </a:extLst>
          </p:cNvPr>
          <p:cNvSpPr/>
          <p:nvPr userDrawn="1"/>
        </p:nvSpPr>
        <p:spPr>
          <a:xfrm>
            <a:off x="5664570" y="125360"/>
            <a:ext cx="176394" cy="17639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7DACF2F-5D4D-434D-8786-E4DF0385E6F6}"/>
              </a:ext>
            </a:extLst>
          </p:cNvPr>
          <p:cNvSpPr/>
          <p:nvPr userDrawn="1"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FE816CC-CBCA-7946-B9E5-E9649EF369BE}"/>
              </a:ext>
            </a:extLst>
          </p:cNvPr>
          <p:cNvSpPr/>
          <p:nvPr userDrawn="1"/>
        </p:nvSpPr>
        <p:spPr>
          <a:xfrm>
            <a:off x="11383587" y="6035040"/>
            <a:ext cx="776923" cy="77692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278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B61D0-2B36-404D-AA90-FE9E01FF2EB7}" type="datetime1">
              <a:rPr lang="en-US" smtClean="0"/>
              <a:t>3/15/2024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Generative AI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950F4E3-11A9-2549-A00D-601AEF6E49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7279" y="2160508"/>
            <a:ext cx="2919413" cy="2919413"/>
          </a:xfrm>
          <a:prstGeom prst="ellipse">
            <a:avLst/>
          </a:prstGeom>
          <a:solidFill>
            <a:srgbClr val="EDEFF7"/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1B5A175-E633-E74F-AE3B-DF58F989F44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9186" y="2160508"/>
            <a:ext cx="2919413" cy="2919413"/>
          </a:xfrm>
          <a:prstGeom prst="ellipse">
            <a:avLst/>
          </a:prstGeom>
          <a:solidFill>
            <a:srgbClr val="EDEFF7"/>
          </a:solidFill>
          <a:ln w="38100">
            <a:solidFill>
              <a:schemeClr val="accent6"/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261D2778-BA56-D247-9B2C-28D010C9D4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1093" y="2160508"/>
            <a:ext cx="2919413" cy="2919413"/>
          </a:xfrm>
          <a:prstGeom prst="ellipse">
            <a:avLst/>
          </a:prstGeom>
          <a:solidFill>
            <a:srgbClr val="EDEFF7"/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2DAF6EFF-134E-BA40-8B51-917FDE13C07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486968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Name Goes Here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88BF917-678C-1249-95B9-7FD2AC7B2231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666773" y="5486968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Name Goes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AFF17AE-3EA2-2D47-BCDD-E5587B127062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236267" y="5486968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Name Goes Here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2D7EDB7-7C02-0245-8A1F-553F094A4429}"/>
              </a:ext>
            </a:extLst>
          </p:cNvPr>
          <p:cNvGrpSpPr/>
          <p:nvPr userDrawn="1"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F5D165-4F6F-2447-8B9E-8B0D94808ED3}"/>
                </a:ext>
              </a:extLst>
            </p:cNvPr>
            <p:cNvSpPr/>
            <p:nvPr userDrawn="1"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46C35C7-7133-4C43-BBF7-575440F7BAD3}"/>
                </a:ext>
              </a:extLst>
            </p:cNvPr>
            <p:cNvSpPr/>
            <p:nvPr userDrawn="1"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33DD7BE-C379-5C42-9FB0-EF72161049F4}"/>
                </a:ext>
              </a:extLst>
            </p:cNvPr>
            <p:cNvSpPr/>
            <p:nvPr userDrawn="1"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43DFC41-C6DE-7942-9358-E23A1EE8759D}"/>
                </a:ext>
              </a:extLst>
            </p:cNvPr>
            <p:cNvSpPr/>
            <p:nvPr userDrawn="1"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2ABB593-7229-9548-8BCC-C947B1BF8D93}"/>
                </a:ext>
              </a:extLst>
            </p:cNvPr>
            <p:cNvSpPr/>
            <p:nvPr userDrawn="1"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86D2413-D60D-484E-ACAB-31891AFDA133}"/>
                </a:ext>
              </a:extLst>
            </p:cNvPr>
            <p:cNvSpPr/>
            <p:nvPr userDrawn="1"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34" name="Title 1">
            <a:extLst>
              <a:ext uri="{FF2B5EF4-FFF2-40B4-BE49-F238E27FC236}">
                <a16:creationId xmlns:a16="http://schemas.microsoft.com/office/drawing/2014/main" id="{86090E0F-345E-3D4B-8886-95D8A4A7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258682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7873" y="758952"/>
            <a:ext cx="7356255" cy="356616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ctr">
              <a:lnSpc>
                <a:spcPct val="9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7873" y="4663440"/>
            <a:ext cx="7356255" cy="1143000"/>
          </a:xfrm>
        </p:spPr>
        <p:txBody>
          <a:bodyPr lIns="91440" rIns="91440" anchor="t" anchorCtr="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158240" y="4485132"/>
            <a:ext cx="9875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2A75-CFF3-4EA6-8BC1-2D15AA728D95}" type="datetime1">
              <a:rPr lang="en-US" smtClean="0"/>
              <a:t>3/15/2024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Generative AI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675A452-E352-BE40-9E44-7C0E90F4DBC5}"/>
              </a:ext>
            </a:extLst>
          </p:cNvPr>
          <p:cNvSpPr/>
          <p:nvPr userDrawn="1"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E00246-7C7C-8E48-B95E-02BE89F197F5}"/>
              </a:ext>
            </a:extLst>
          </p:cNvPr>
          <p:cNvSpPr/>
          <p:nvPr userDrawn="1"/>
        </p:nvSpPr>
        <p:spPr>
          <a:xfrm>
            <a:off x="10337662" y="4398630"/>
            <a:ext cx="1700492" cy="1700492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F1652A-A323-BC48-9A00-7ECF1C4E1DA4}"/>
              </a:ext>
            </a:extLst>
          </p:cNvPr>
          <p:cNvSpPr/>
          <p:nvPr userDrawn="1"/>
        </p:nvSpPr>
        <p:spPr>
          <a:xfrm>
            <a:off x="11634902" y="2565781"/>
            <a:ext cx="283407" cy="283407"/>
          </a:xfrm>
          <a:prstGeom prst="ellips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733BC29-8FD1-CB45-8FF6-0C7CC3CB423D}"/>
              </a:ext>
            </a:extLst>
          </p:cNvPr>
          <p:cNvSpPr/>
          <p:nvPr userDrawn="1"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C67EB1F-C984-B840-BD1F-FD174D01A3AF}"/>
              </a:ext>
            </a:extLst>
          </p:cNvPr>
          <p:cNvSpPr/>
          <p:nvPr userDrawn="1"/>
        </p:nvSpPr>
        <p:spPr>
          <a:xfrm>
            <a:off x="6135" y="0"/>
            <a:ext cx="1700492" cy="1700492"/>
          </a:xfrm>
          <a:prstGeom prst="ellipse">
            <a:avLst/>
          </a:prstGeom>
          <a:noFill/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D75F8B1-A294-E349-BD08-B06B2954212A}"/>
              </a:ext>
            </a:extLst>
          </p:cNvPr>
          <p:cNvGrpSpPr/>
          <p:nvPr userDrawn="1"/>
        </p:nvGrpSpPr>
        <p:grpSpPr>
          <a:xfrm>
            <a:off x="495300" y="0"/>
            <a:ext cx="11201400" cy="6880860"/>
            <a:chOff x="495300" y="0"/>
            <a:chExt cx="11201400" cy="6880860"/>
          </a:xfrm>
        </p:grpSpPr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942EFAD-842E-9C46-9853-C0F135D24007}"/>
                </a:ext>
              </a:extLst>
            </p:cNvPr>
            <p:cNvSpPr/>
            <p:nvPr userDrawn="1"/>
          </p:nvSpPr>
          <p:spPr>
            <a:xfrm>
              <a:off x="495300" y="0"/>
              <a:ext cx="1337265" cy="6880860"/>
            </a:xfrm>
            <a:custGeom>
              <a:avLst/>
              <a:gdLst>
                <a:gd name="connsiteX0" fmla="*/ 1173967 w 1337265"/>
                <a:gd name="connsiteY0" fmla="*/ 0 h 6880860"/>
                <a:gd name="connsiteX1" fmla="*/ 1319300 w 1337265"/>
                <a:gd name="connsiteY1" fmla="*/ 0 h 6880860"/>
                <a:gd name="connsiteX2" fmla="*/ 1204253 w 1337265"/>
                <a:gd name="connsiteY2" fmla="*/ 146399 h 6880860"/>
                <a:gd name="connsiteX3" fmla="*/ 114300 w 1337265"/>
                <a:gd name="connsiteY3" fmla="*/ 3429000 h 6880860"/>
                <a:gd name="connsiteX4" fmla="*/ 1204253 w 1337265"/>
                <a:gd name="connsiteY4" fmla="*/ 6711601 h 6880860"/>
                <a:gd name="connsiteX5" fmla="*/ 1337265 w 1337265"/>
                <a:gd name="connsiteY5" fmla="*/ 6880860 h 6880860"/>
                <a:gd name="connsiteX6" fmla="*/ 1191931 w 1337265"/>
                <a:gd name="connsiteY6" fmla="*/ 6880860 h 6880860"/>
                <a:gd name="connsiteX7" fmla="*/ 1112661 w 1337265"/>
                <a:gd name="connsiteY7" fmla="*/ 6779988 h 6880860"/>
                <a:gd name="connsiteX8" fmla="*/ 0 w 1337265"/>
                <a:gd name="connsiteY8" fmla="*/ 3429000 h 6880860"/>
                <a:gd name="connsiteX9" fmla="*/ 1112661 w 1337265"/>
                <a:gd name="connsiteY9" fmla="*/ 78012 h 6880860"/>
                <a:gd name="connsiteX10" fmla="*/ 1173967 w 1337265"/>
                <a:gd name="connsiteY10" fmla="*/ 0 h 688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7265" h="6880860">
                  <a:moveTo>
                    <a:pt x="1173967" y="0"/>
                  </a:moveTo>
                  <a:lnTo>
                    <a:pt x="1319300" y="0"/>
                  </a:lnTo>
                  <a:lnTo>
                    <a:pt x="1204253" y="146399"/>
                  </a:lnTo>
                  <a:cubicBezTo>
                    <a:pt x="519693" y="1061765"/>
                    <a:pt x="114300" y="2198040"/>
                    <a:pt x="114300" y="3429000"/>
                  </a:cubicBezTo>
                  <a:cubicBezTo>
                    <a:pt x="114300" y="4659960"/>
                    <a:pt x="519693" y="5796235"/>
                    <a:pt x="1204253" y="6711601"/>
                  </a:cubicBezTo>
                  <a:lnTo>
                    <a:pt x="1337265" y="6880860"/>
                  </a:lnTo>
                  <a:lnTo>
                    <a:pt x="1191931" y="6880860"/>
                  </a:lnTo>
                  <a:lnTo>
                    <a:pt x="1112661" y="6779988"/>
                  </a:lnTo>
                  <a:cubicBezTo>
                    <a:pt x="413839" y="5845552"/>
                    <a:pt x="0" y="4685605"/>
                    <a:pt x="0" y="3429000"/>
                  </a:cubicBezTo>
                  <a:cubicBezTo>
                    <a:pt x="0" y="2172395"/>
                    <a:pt x="413839" y="1012448"/>
                    <a:pt x="1112661" y="78012"/>
                  </a:cubicBezTo>
                  <a:lnTo>
                    <a:pt x="117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E0B7AF7-52C0-EB45-93DE-79DFF44F5AAE}"/>
                </a:ext>
              </a:extLst>
            </p:cNvPr>
            <p:cNvSpPr/>
            <p:nvPr userDrawn="1"/>
          </p:nvSpPr>
          <p:spPr>
            <a:xfrm>
              <a:off x="10359435" y="0"/>
              <a:ext cx="1337265" cy="6880860"/>
            </a:xfrm>
            <a:custGeom>
              <a:avLst/>
              <a:gdLst>
                <a:gd name="connsiteX0" fmla="*/ 17965 w 1337265"/>
                <a:gd name="connsiteY0" fmla="*/ 0 h 6880860"/>
                <a:gd name="connsiteX1" fmla="*/ 163299 w 1337265"/>
                <a:gd name="connsiteY1" fmla="*/ 0 h 6880860"/>
                <a:gd name="connsiteX2" fmla="*/ 224604 w 1337265"/>
                <a:gd name="connsiteY2" fmla="*/ 78012 h 6880860"/>
                <a:gd name="connsiteX3" fmla="*/ 1337265 w 1337265"/>
                <a:gd name="connsiteY3" fmla="*/ 3429000 h 6880860"/>
                <a:gd name="connsiteX4" fmla="*/ 224604 w 1337265"/>
                <a:gd name="connsiteY4" fmla="*/ 6779988 h 6880860"/>
                <a:gd name="connsiteX5" fmla="*/ 145334 w 1337265"/>
                <a:gd name="connsiteY5" fmla="*/ 6880860 h 6880860"/>
                <a:gd name="connsiteX6" fmla="*/ 0 w 1337265"/>
                <a:gd name="connsiteY6" fmla="*/ 6880860 h 6880860"/>
                <a:gd name="connsiteX7" fmla="*/ 133012 w 1337265"/>
                <a:gd name="connsiteY7" fmla="*/ 6711601 h 6880860"/>
                <a:gd name="connsiteX8" fmla="*/ 1222965 w 1337265"/>
                <a:gd name="connsiteY8" fmla="*/ 3429000 h 6880860"/>
                <a:gd name="connsiteX9" fmla="*/ 133012 w 1337265"/>
                <a:gd name="connsiteY9" fmla="*/ 146399 h 6880860"/>
                <a:gd name="connsiteX10" fmla="*/ 17965 w 1337265"/>
                <a:gd name="connsiteY10" fmla="*/ 0 h 688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7265" h="6880860">
                  <a:moveTo>
                    <a:pt x="17965" y="0"/>
                  </a:moveTo>
                  <a:lnTo>
                    <a:pt x="163299" y="0"/>
                  </a:lnTo>
                  <a:lnTo>
                    <a:pt x="224604" y="78012"/>
                  </a:lnTo>
                  <a:cubicBezTo>
                    <a:pt x="923426" y="1012448"/>
                    <a:pt x="1337265" y="2172395"/>
                    <a:pt x="1337265" y="3429000"/>
                  </a:cubicBezTo>
                  <a:cubicBezTo>
                    <a:pt x="1337265" y="4685605"/>
                    <a:pt x="923426" y="5845552"/>
                    <a:pt x="224604" y="6779988"/>
                  </a:cubicBezTo>
                  <a:lnTo>
                    <a:pt x="145334" y="6880860"/>
                  </a:lnTo>
                  <a:lnTo>
                    <a:pt x="0" y="6880860"/>
                  </a:lnTo>
                  <a:lnTo>
                    <a:pt x="133012" y="6711601"/>
                  </a:lnTo>
                  <a:cubicBezTo>
                    <a:pt x="817572" y="5796235"/>
                    <a:pt x="1222965" y="4659960"/>
                    <a:pt x="1222965" y="3429000"/>
                  </a:cubicBezTo>
                  <a:cubicBezTo>
                    <a:pt x="1222965" y="2198040"/>
                    <a:pt x="817572" y="1061765"/>
                    <a:pt x="133012" y="146399"/>
                  </a:cubicBezTo>
                  <a:lnTo>
                    <a:pt x="179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698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FBE9C-5B55-4F9E-9BC1-84398341B53E}" type="datetime1">
              <a:rPr lang="en-US" smtClean="0"/>
              <a:t>3/15/2024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Generative AI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6E6D77-4CA3-764C-99E1-7D2CFE6B929E}"/>
              </a:ext>
            </a:extLst>
          </p:cNvPr>
          <p:cNvGrpSpPr/>
          <p:nvPr userDrawn="1"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D155117-8A2A-414B-9598-C2919DF747DC}"/>
                </a:ext>
              </a:extLst>
            </p:cNvPr>
            <p:cNvSpPr/>
            <p:nvPr userDrawn="1"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3838F88-99DE-9246-A83B-9C7DB6AE99EF}"/>
                </a:ext>
              </a:extLst>
            </p:cNvPr>
            <p:cNvSpPr/>
            <p:nvPr userDrawn="1"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31FBA2-FD0D-7346-8941-4861923E15CF}"/>
                </a:ext>
              </a:extLst>
            </p:cNvPr>
            <p:cNvSpPr/>
            <p:nvPr userDrawn="1"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22D5D5E-3339-5D47-9E1C-8897082672DB}"/>
                </a:ext>
              </a:extLst>
            </p:cNvPr>
            <p:cNvSpPr/>
            <p:nvPr userDrawn="1"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3BE7267-458F-A141-8480-10E9FB553671}"/>
                </a:ext>
              </a:extLst>
            </p:cNvPr>
            <p:cNvSpPr/>
            <p:nvPr userDrawn="1"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71A438B-57BE-F445-AFBB-BBB2270E9BB4}"/>
                </a:ext>
              </a:extLst>
            </p:cNvPr>
            <p:cNvSpPr/>
            <p:nvPr userDrawn="1"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040C74AA-3663-2A49-AA62-C9207F22BF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E70AAE0-F405-8C4D-B2F2-BC73ABD2560F}"/>
              </a:ext>
            </a:extLst>
          </p:cNvPr>
          <p:cNvSpPr/>
          <p:nvPr userDrawn="1"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C72AC8A-19AA-5641-88DA-414732A1A643}"/>
              </a:ext>
            </a:extLst>
          </p:cNvPr>
          <p:cNvSpPr/>
          <p:nvPr userDrawn="1"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0FF4153-FE4A-204C-B4B4-F331F8058F73}"/>
              </a:ext>
            </a:extLst>
          </p:cNvPr>
          <p:cNvSpPr/>
          <p:nvPr userDrawn="1"/>
        </p:nvSpPr>
        <p:spPr>
          <a:xfrm>
            <a:off x="5664570" y="125360"/>
            <a:ext cx="176394" cy="17639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0910027-B57E-5C4C-B196-C2CF16EB6B83}"/>
              </a:ext>
            </a:extLst>
          </p:cNvPr>
          <p:cNvSpPr/>
          <p:nvPr userDrawn="1"/>
        </p:nvSpPr>
        <p:spPr>
          <a:xfrm>
            <a:off x="11383587" y="6035040"/>
            <a:ext cx="776923" cy="77692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972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A7778-8A56-49E3-BCA0-08BD0BB1115D}" type="datetime1">
              <a:rPr lang="en-US" smtClean="0"/>
              <a:t>3/15/2024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Generative AI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896C11-7092-DD43-9676-23A81081B759}"/>
              </a:ext>
            </a:extLst>
          </p:cNvPr>
          <p:cNvGrpSpPr/>
          <p:nvPr userDrawn="1"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9FB8D4-533A-0C44-89B5-487470B0B82B}"/>
                </a:ext>
              </a:extLst>
            </p:cNvPr>
            <p:cNvSpPr/>
            <p:nvPr userDrawn="1"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642B0AB-C322-C14B-B2A1-E9F144473219}"/>
                </a:ext>
              </a:extLst>
            </p:cNvPr>
            <p:cNvSpPr/>
            <p:nvPr userDrawn="1"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7ABE4C7-7926-3949-9205-07E33FB2D2CE}"/>
                </a:ext>
              </a:extLst>
            </p:cNvPr>
            <p:cNvSpPr/>
            <p:nvPr userDrawn="1"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1B43F26-6C7C-4D43-9D1C-A0F792F54874}"/>
                </a:ext>
              </a:extLst>
            </p:cNvPr>
            <p:cNvSpPr/>
            <p:nvPr userDrawn="1"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53D175F-F9D4-DD4E-81B9-495A2E867249}"/>
                </a:ext>
              </a:extLst>
            </p:cNvPr>
            <p:cNvSpPr/>
            <p:nvPr userDrawn="1"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52D03A0-BBCF-2042-832A-8082F1377835}"/>
                </a:ext>
              </a:extLst>
            </p:cNvPr>
            <p:cNvSpPr/>
            <p:nvPr userDrawn="1"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E2831508-70C2-2F43-998D-55CE4837B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232ACE3-4E65-6243-9416-19BFA39FD92C}"/>
              </a:ext>
            </a:extLst>
          </p:cNvPr>
          <p:cNvSpPr/>
          <p:nvPr userDrawn="1"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A372105-F1CB-9149-A4B9-C151B3CCB9B4}"/>
              </a:ext>
            </a:extLst>
          </p:cNvPr>
          <p:cNvSpPr/>
          <p:nvPr userDrawn="1"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AE2DDF3-5C18-5644-8994-8CD902656DE8}"/>
              </a:ext>
            </a:extLst>
          </p:cNvPr>
          <p:cNvSpPr/>
          <p:nvPr userDrawn="1"/>
        </p:nvSpPr>
        <p:spPr>
          <a:xfrm>
            <a:off x="5664570" y="125360"/>
            <a:ext cx="176394" cy="17639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383F4E3-E6C1-BB40-90E6-290C140F9A07}"/>
              </a:ext>
            </a:extLst>
          </p:cNvPr>
          <p:cNvSpPr/>
          <p:nvPr userDrawn="1"/>
        </p:nvSpPr>
        <p:spPr>
          <a:xfrm>
            <a:off x="11383587" y="6035040"/>
            <a:ext cx="776923" cy="77692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94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rgbClr val="002060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2C09A16-A6B6-E04E-A40A-F482C0A95C0A}"/>
              </a:ext>
            </a:extLst>
          </p:cNvPr>
          <p:cNvGrpSpPr/>
          <p:nvPr userDrawn="1"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B2DF34-338D-4F43-B8F7-D7A00348B68B}"/>
                </a:ext>
              </a:extLst>
            </p:cNvPr>
            <p:cNvSpPr/>
            <p:nvPr userDrawn="1"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3778C21-4171-774D-A73F-77BEBF2E4C18}"/>
                </a:ext>
              </a:extLst>
            </p:cNvPr>
            <p:cNvSpPr/>
            <p:nvPr userDrawn="1"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C25D2EF-AE01-A247-8BC3-8F35F863C0A6}"/>
                </a:ext>
              </a:extLst>
            </p:cNvPr>
            <p:cNvSpPr/>
            <p:nvPr userDrawn="1"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F860801-109B-EB4F-96A8-35D76B759583}"/>
                </a:ext>
              </a:extLst>
            </p:cNvPr>
            <p:cNvSpPr/>
            <p:nvPr userDrawn="1"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7337F70-9199-7242-BD8B-8F96606A18A1}"/>
                </a:ext>
              </a:extLst>
            </p:cNvPr>
            <p:cNvSpPr/>
            <p:nvPr userDrawn="1"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F9320B7-AD58-7649-BC95-614ED90F4E69}"/>
                </a:ext>
              </a:extLst>
            </p:cNvPr>
            <p:cNvSpPr/>
            <p:nvPr userDrawn="1"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0C0DE796-998A-F84E-9B56-1958C6777C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B23D2B0-E152-D14D-8154-8DD47BD10DF3}"/>
              </a:ext>
            </a:extLst>
          </p:cNvPr>
          <p:cNvSpPr/>
          <p:nvPr userDrawn="1"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A3BEDF6-5ABA-3B42-99BB-4438813B1A4B}"/>
              </a:ext>
            </a:extLst>
          </p:cNvPr>
          <p:cNvSpPr/>
          <p:nvPr userDrawn="1"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9CF8BE7-F2AC-AB4C-900F-F64D55111EFC}"/>
              </a:ext>
            </a:extLst>
          </p:cNvPr>
          <p:cNvSpPr/>
          <p:nvPr userDrawn="1"/>
        </p:nvSpPr>
        <p:spPr>
          <a:xfrm>
            <a:off x="5664570" y="125360"/>
            <a:ext cx="176394" cy="17639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EF4254B-D281-684E-BD0B-63AEC0AC197C}"/>
              </a:ext>
            </a:extLst>
          </p:cNvPr>
          <p:cNvSpPr/>
          <p:nvPr userDrawn="1"/>
        </p:nvSpPr>
        <p:spPr>
          <a:xfrm>
            <a:off x="11383587" y="6035040"/>
            <a:ext cx="776923" cy="77692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86D9C3-848C-59FF-214E-E2004A71807D}"/>
              </a:ext>
            </a:extLst>
          </p:cNvPr>
          <p:cNvSpPr/>
          <p:nvPr userDrawn="1"/>
        </p:nvSpPr>
        <p:spPr>
          <a:xfrm>
            <a:off x="11393747" y="6035040"/>
            <a:ext cx="776923" cy="77692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5" name="Date Placeholder 5">
            <a:extLst>
              <a:ext uri="{FF2B5EF4-FFF2-40B4-BE49-F238E27FC236}">
                <a16:creationId xmlns:a16="http://schemas.microsoft.com/office/drawing/2014/main" id="{E1D4F4F6-9E01-2646-8BEC-555E0C56E7F5}"/>
              </a:ext>
            </a:extLst>
          </p:cNvPr>
          <p:cNvSpPr txBox="1">
            <a:spLocks/>
          </p:cNvSpPr>
          <p:nvPr userDrawn="1"/>
        </p:nvSpPr>
        <p:spPr>
          <a:xfrm>
            <a:off x="8228587" y="6461760"/>
            <a:ext cx="2584850" cy="329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rgbClr val="FFFF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65895E-3516-444F-BD20-824613601817}" type="datetime1">
              <a:rPr lang="en-US" b="1" smtClean="0">
                <a:solidFill>
                  <a:srgbClr val="002060"/>
                </a:solidFill>
              </a:rPr>
              <a:pPr/>
              <a:t>3/15/2024</a:t>
            </a:fld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8" name="Footer Placeholder 6">
            <a:extLst>
              <a:ext uri="{FF2B5EF4-FFF2-40B4-BE49-F238E27FC236}">
                <a16:creationId xmlns:a16="http://schemas.microsoft.com/office/drawing/2014/main" id="{B22A9D7F-2EFC-72C2-D9EE-D4DB4207F88C}"/>
              </a:ext>
            </a:extLst>
          </p:cNvPr>
          <p:cNvSpPr txBox="1">
            <a:spLocks/>
          </p:cNvSpPr>
          <p:nvPr userDrawn="1"/>
        </p:nvSpPr>
        <p:spPr>
          <a:xfrm>
            <a:off x="961192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 cap="all" baseline="0">
                <a:solidFill>
                  <a:srgbClr val="FFFF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rgbClr val="002060"/>
                </a:solidFill>
              </a:rPr>
              <a:t>Generative AI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013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CDF4B-17F3-4594-8C03-5AFF2CDC485E}" type="datetime1">
              <a:rPr lang="en-US" smtClean="0"/>
              <a:t>3/15/2024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Generative AI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2C09A16-A6B6-E04E-A40A-F482C0A95C0A}"/>
              </a:ext>
            </a:extLst>
          </p:cNvPr>
          <p:cNvGrpSpPr/>
          <p:nvPr userDrawn="1"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B2DF34-338D-4F43-B8F7-D7A00348B68B}"/>
                </a:ext>
              </a:extLst>
            </p:cNvPr>
            <p:cNvSpPr/>
            <p:nvPr userDrawn="1"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3778C21-4171-774D-A73F-77BEBF2E4C18}"/>
                </a:ext>
              </a:extLst>
            </p:cNvPr>
            <p:cNvSpPr/>
            <p:nvPr userDrawn="1"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C25D2EF-AE01-A247-8BC3-8F35F863C0A6}"/>
                </a:ext>
              </a:extLst>
            </p:cNvPr>
            <p:cNvSpPr/>
            <p:nvPr userDrawn="1"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F860801-109B-EB4F-96A8-35D76B759583}"/>
                </a:ext>
              </a:extLst>
            </p:cNvPr>
            <p:cNvSpPr/>
            <p:nvPr userDrawn="1"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7337F70-9199-7242-BD8B-8F96606A18A1}"/>
                </a:ext>
              </a:extLst>
            </p:cNvPr>
            <p:cNvSpPr/>
            <p:nvPr userDrawn="1"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F9320B7-AD58-7649-BC95-614ED90F4E69}"/>
                </a:ext>
              </a:extLst>
            </p:cNvPr>
            <p:cNvSpPr/>
            <p:nvPr userDrawn="1"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0C0DE796-998A-F84E-9B56-1958C6777C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5751389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84D173E-9054-4C40-98EA-A6EAC4D851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21641" y="0"/>
            <a:ext cx="4270360" cy="6858001"/>
          </a:xfrm>
          <a:custGeom>
            <a:avLst/>
            <a:gdLst>
              <a:gd name="connsiteX0" fmla="*/ 1904091 w 4305219"/>
              <a:gd name="connsiteY0" fmla="*/ 0 h 6913983"/>
              <a:gd name="connsiteX1" fmla="*/ 4305219 w 4305219"/>
              <a:gd name="connsiteY1" fmla="*/ 0 h 6913983"/>
              <a:gd name="connsiteX2" fmla="*/ 4305219 w 4305219"/>
              <a:gd name="connsiteY2" fmla="*/ 6913983 h 6913983"/>
              <a:gd name="connsiteX3" fmla="*/ 1818156 w 4305219"/>
              <a:gd name="connsiteY3" fmla="*/ 6913983 h 6913983"/>
              <a:gd name="connsiteX4" fmla="*/ 1507580 w 4305219"/>
              <a:gd name="connsiteY4" fmla="*/ 6681739 h 6913983"/>
              <a:gd name="connsiteX5" fmla="*/ 0 w 4305219"/>
              <a:gd name="connsiteY5" fmla="*/ 3484983 h 6913983"/>
              <a:gd name="connsiteX6" fmla="*/ 1826504 w 4305219"/>
              <a:gd name="connsiteY6" fmla="*/ 49741 h 6913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05219" h="6913983">
                <a:moveTo>
                  <a:pt x="1904091" y="0"/>
                </a:moveTo>
                <a:lnTo>
                  <a:pt x="4305219" y="0"/>
                </a:lnTo>
                <a:lnTo>
                  <a:pt x="4305219" y="6913983"/>
                </a:lnTo>
                <a:lnTo>
                  <a:pt x="1818156" y="6913983"/>
                </a:lnTo>
                <a:lnTo>
                  <a:pt x="1507580" y="6681739"/>
                </a:lnTo>
                <a:cubicBezTo>
                  <a:pt x="586863" y="5921896"/>
                  <a:pt x="0" y="4771974"/>
                  <a:pt x="0" y="3484983"/>
                </a:cubicBezTo>
                <a:cubicBezTo>
                  <a:pt x="0" y="2054993"/>
                  <a:pt x="724522" y="794225"/>
                  <a:pt x="1826504" y="4974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81322FE-E286-E344-B332-CF37E6CAD2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2322728"/>
            <a:ext cx="5751389" cy="4032225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985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solidFill>
                  <a:srgbClr val="002060"/>
                </a:solidFill>
              </a:defRPr>
            </a:lvl1pPr>
          </a:lstStyle>
          <a:p>
            <a:fld id="{EEFDA2CA-2D85-4BE1-83EE-CBC1B5109259}" type="datetime1">
              <a:rPr lang="en-US" smtClean="0"/>
              <a:t>3/15/2024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rgbClr val="002060"/>
                </a:solidFill>
              </a:defRPr>
            </a:lvl1pPr>
          </a:lstStyle>
          <a:p>
            <a:r>
              <a:rPr lang="en-US"/>
              <a:t>Generative AI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rgbClr val="002060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507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rgbClr val="002060"/>
                </a:solidFill>
                <a:latin typeface="Comic Sans MS" panose="030F0702030302020204" pitchFamily="66" charset="0"/>
              </a:defRPr>
            </a:lvl1pPr>
          </a:lstStyle>
          <a:p>
            <a:fld id="{0FB3DD48-C39C-4077-B9B3-0F167BFE4C89}" type="datetime1">
              <a:rPr lang="en-US" smtClean="0"/>
              <a:t>3/15/2024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baseline="0">
                <a:solidFill>
                  <a:srgbClr val="002060"/>
                </a:solidFill>
                <a:latin typeface="Comic Sans MS" panose="030F0702030302020204" pitchFamily="66" charset="0"/>
              </a:defRPr>
            </a:lvl1pPr>
          </a:lstStyle>
          <a:p>
            <a:r>
              <a:rPr lang="en-US"/>
              <a:t>Generative AI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1">
                <a:solidFill>
                  <a:srgbClr val="002060"/>
                </a:solidFill>
                <a:latin typeface="Comic Sans MS" panose="030F0702030302020204" pitchFamily="66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285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22" r:id="rId3"/>
    <p:sldLayoutId id="2147483708" r:id="rId4"/>
    <p:sldLayoutId id="2147483709" r:id="rId5"/>
    <p:sldLayoutId id="2147483716" r:id="rId6"/>
    <p:sldLayoutId id="2147483710" r:id="rId7"/>
    <p:sldLayoutId id="2147483724" r:id="rId8"/>
    <p:sldLayoutId id="2147483711" r:id="rId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Comic Sans MS" panose="030F0702030302020204" pitchFamily="66" charset="0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Comic Sans MS" panose="030F0702030302020204" pitchFamily="66" charset="0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Comic Sans MS" panose="030F0702030302020204" pitchFamily="66" charset="0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Comic Sans MS" panose="030F0702030302020204" pitchFamily="66" charset="0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Comic Sans MS" panose="030F0702030302020204" pitchFamily="66" charset="0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7labs.com/blog/train-validation-test-set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50278-9A9A-0F4E-BDCF-6351BE1732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0" y="3685055"/>
            <a:ext cx="10689627" cy="756412"/>
          </a:xfrm>
        </p:spPr>
        <p:txBody>
          <a:bodyPr>
            <a:noAutofit/>
          </a:bodyPr>
          <a:lstStyle/>
          <a:p>
            <a:r>
              <a:rPr lang="en-US" sz="2600" b="1" dirty="0">
                <a:solidFill>
                  <a:srgbClr val="C00000"/>
                </a:solidFill>
              </a:rPr>
              <a:t>The </a:t>
            </a:r>
            <a:r>
              <a:rPr lang="en-US" sz="2600" b="1" dirty="0" err="1">
                <a:solidFill>
                  <a:srgbClr val="C00000"/>
                </a:solidFill>
              </a:rPr>
              <a:t>Mistery</a:t>
            </a:r>
            <a:r>
              <a:rPr lang="en-US" sz="2600" b="1" dirty="0">
                <a:solidFill>
                  <a:srgbClr val="C00000"/>
                </a:solidFill>
              </a:rPr>
              <a:t> of </a:t>
            </a:r>
            <a:r>
              <a:rPr lang="en-US" sz="2600" b="1" dirty="0" err="1">
                <a:solidFill>
                  <a:srgbClr val="C00000"/>
                </a:solidFill>
              </a:rPr>
              <a:t>Autoencoders</a:t>
            </a:r>
            <a:r>
              <a:rPr lang="en-US" sz="2600" b="1" dirty="0">
                <a:solidFill>
                  <a:srgbClr val="C00000"/>
                </a:solidFill>
              </a:rPr>
              <a:t> </a:t>
            </a:r>
            <a:r>
              <a:rPr lang="en-US" sz="2600" b="1" dirty="0" err="1">
                <a:solidFill>
                  <a:srgbClr val="C00000"/>
                </a:solidFill>
              </a:rPr>
              <a:t>Unravelled</a:t>
            </a:r>
            <a:r>
              <a:rPr lang="en-US" sz="2600" b="1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7F481B-9C2C-084A-8DF1-0582D2DA4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0" y="4645151"/>
            <a:ext cx="6403409" cy="2066041"/>
          </a:xfrm>
        </p:spPr>
        <p:txBody>
          <a:bodyPr>
            <a:normAutofit/>
          </a:bodyPr>
          <a:lstStyle/>
          <a:p>
            <a:endParaRPr lang="en-US" sz="1800" b="1" dirty="0">
              <a:solidFill>
                <a:srgbClr val="C00000"/>
              </a:solidFill>
            </a:endParaRPr>
          </a:p>
          <a:p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Dr. </a:t>
            </a:r>
            <a:r>
              <a:rPr lang="en-US" sz="1600" b="1" dirty="0" err="1">
                <a:solidFill>
                  <a:schemeClr val="accent3">
                    <a:lumMod val="50000"/>
                  </a:schemeClr>
                </a:solidFill>
              </a:rPr>
              <a:t>ShaiLESH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 SIVAN</a:t>
            </a:r>
            <a:endParaRPr lang="en-US" sz="1600" b="1" cap="none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600" b="1" cap="none" dirty="0">
                <a:solidFill>
                  <a:schemeClr val="accent3">
                    <a:lumMod val="50000"/>
                  </a:schemeClr>
                </a:solidFill>
              </a:rPr>
              <a:t>Cochin University of Science and Technology</a:t>
            </a:r>
          </a:p>
        </p:txBody>
      </p:sp>
    </p:spTree>
    <p:extLst>
      <p:ext uri="{BB962C8B-B14F-4D97-AF65-F5344CB8AC3E}">
        <p14:creationId xmlns:p14="http://schemas.microsoft.com/office/powerpoint/2010/main" val="3827693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D7C18-4845-C2F1-3BB2-72012C420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ENCODER-DECODER(TEXT-VISION) </a:t>
            </a:r>
          </a:p>
        </p:txBody>
      </p:sp>
      <p:pic>
        <p:nvPicPr>
          <p:cNvPr id="3" name="Picture 2" descr="Image and Video Captioning Using Deep Architectures | SpringerLink">
            <a:extLst>
              <a:ext uri="{FF2B5EF4-FFF2-40B4-BE49-F238E27FC236}">
                <a16:creationId xmlns:a16="http://schemas.microsoft.com/office/drawing/2014/main" id="{CE513FF4-2BF5-5C50-D4EF-C47E50B0F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877" y="1925621"/>
            <a:ext cx="4458966" cy="187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VQA: Visual Question Answering">
            <a:extLst>
              <a:ext uri="{FF2B5EF4-FFF2-40B4-BE49-F238E27FC236}">
                <a16:creationId xmlns:a16="http://schemas.microsoft.com/office/drawing/2014/main" id="{4BA56F5E-4083-F86C-3C6D-87686DA45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257" y="3800340"/>
            <a:ext cx="3870325" cy="217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5F50F1-DBAA-C701-A323-3E7A9A515F6E}"/>
              </a:ext>
            </a:extLst>
          </p:cNvPr>
          <p:cNvSpPr txBox="1"/>
          <p:nvPr/>
        </p:nvSpPr>
        <p:spPr>
          <a:xfrm>
            <a:off x="6948608" y="5942754"/>
            <a:ext cx="4683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chemeClr val="tx1">
                    <a:lumMod val="75000"/>
                  </a:schemeClr>
                </a:solidFill>
                <a:latin typeface="Comic Sans MS" panose="030F0702030302020204" pitchFamily="66" charset="0"/>
              </a:rPr>
              <a:t>VISUAL QUESTION ANSWERING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B5C677-2C63-F3F1-C96F-CDF401B983BD}"/>
              </a:ext>
            </a:extLst>
          </p:cNvPr>
          <p:cNvSpPr txBox="1"/>
          <p:nvPr/>
        </p:nvSpPr>
        <p:spPr>
          <a:xfrm>
            <a:off x="3331409" y="1556289"/>
            <a:ext cx="3150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chemeClr val="tx1">
                    <a:lumMod val="75000"/>
                  </a:schemeClr>
                </a:solidFill>
                <a:latin typeface="Comic Sans MS" panose="030F0702030302020204" pitchFamily="66" charset="0"/>
              </a:rPr>
              <a:t>IMAGE CAPTIONING</a:t>
            </a:r>
          </a:p>
        </p:txBody>
      </p:sp>
      <p:pic>
        <p:nvPicPr>
          <p:cNvPr id="7170" name="Picture 2" descr="Automatic Image Captioning Using Deep Learning">
            <a:extLst>
              <a:ext uri="{FF2B5EF4-FFF2-40B4-BE49-F238E27FC236}">
                <a16:creationId xmlns:a16="http://schemas.microsoft.com/office/drawing/2014/main" id="{ABD6815C-E94F-D0ED-2A4D-71C9AF737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669" y="1556760"/>
            <a:ext cx="4321492" cy="203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Vanilla VQA. An introduction to Visual Question… | by Aniruddha Kembhavi |  AI2 Blog">
            <a:extLst>
              <a:ext uri="{FF2B5EF4-FFF2-40B4-BE49-F238E27FC236}">
                <a16:creationId xmlns:a16="http://schemas.microsoft.com/office/drawing/2014/main" id="{46253477-D933-C538-464E-7B2E230DD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863126"/>
            <a:ext cx="6034208" cy="230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7E22A8-6488-6EC3-DD8F-FFBCFFFC4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4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Autoencoders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114094"/>
            <a:ext cx="9735561" cy="43327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80116" y="5313851"/>
            <a:ext cx="48985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Bottleneck/Code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knowledge-representation of the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Eg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: maximum information possessed by an image is captured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246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Autoencoders</a:t>
            </a:r>
            <a:endParaRPr lang="en-IN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97279" y="2108202"/>
            <a:ext cx="9604933" cy="376089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Autoencoders</a:t>
            </a:r>
            <a:r>
              <a:rPr lang="en-US" sz="1800" dirty="0"/>
              <a:t> consist of 3 parts:</a:t>
            </a:r>
          </a:p>
          <a:p>
            <a:r>
              <a:rPr lang="en-US" sz="1800" dirty="0"/>
              <a:t>1. </a:t>
            </a:r>
            <a:r>
              <a:rPr lang="en-US" sz="1800" b="1" dirty="0">
                <a:solidFill>
                  <a:srgbClr val="FF0000"/>
                </a:solidFill>
              </a:rPr>
              <a:t>Encoder</a:t>
            </a:r>
            <a:r>
              <a:rPr lang="en-US" sz="1800" dirty="0">
                <a:solidFill>
                  <a:srgbClr val="FF0000"/>
                </a:solidFill>
              </a:rPr>
              <a:t>: </a:t>
            </a:r>
            <a:r>
              <a:rPr lang="en-US" sz="1800" dirty="0"/>
              <a:t>A module that compresses </a:t>
            </a:r>
            <a:r>
              <a:rPr lang="en-US" sz="1800" dirty="0">
                <a:hlinkClick r:id="rId2"/>
              </a:rPr>
              <a:t>the train-validate-test set input data</a:t>
            </a:r>
            <a:r>
              <a:rPr lang="en-US" sz="1800" dirty="0"/>
              <a:t> into an encoded representation that is typically smaller than the input data.</a:t>
            </a:r>
          </a:p>
          <a:p>
            <a:r>
              <a:rPr lang="en-US" sz="1800" dirty="0"/>
              <a:t>2. </a:t>
            </a:r>
            <a:r>
              <a:rPr lang="en-US" sz="1800" b="1" dirty="0">
                <a:solidFill>
                  <a:srgbClr val="FF0000"/>
                </a:solidFill>
              </a:rPr>
              <a:t>Bottleneck:</a:t>
            </a:r>
            <a:r>
              <a:rPr lang="en-US" sz="1800" dirty="0"/>
              <a:t> A module that contains the compressed knowledge representations and is most important part of the network.</a:t>
            </a:r>
          </a:p>
          <a:p>
            <a:r>
              <a:rPr lang="en-US" sz="1800" dirty="0"/>
              <a:t>3. </a:t>
            </a:r>
            <a:r>
              <a:rPr lang="en-US" sz="1800" b="1" dirty="0">
                <a:solidFill>
                  <a:srgbClr val="FF0000"/>
                </a:solidFill>
              </a:rPr>
              <a:t>Decoder:</a:t>
            </a:r>
            <a:r>
              <a:rPr lang="en-US" sz="1800" dirty="0"/>
              <a:t> A module that helps the network “decompress” the knowledge representations and reconstructs the data back from its encoded form. The output is then compared with a ground truth.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FF0000"/>
                </a:solidFill>
              </a:rPr>
              <a:t>Distribution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FF0000"/>
                </a:solidFill>
              </a:rPr>
              <a:t>its unsupervised</a:t>
            </a:r>
          </a:p>
          <a:p>
            <a:endParaRPr lang="en-IN" sz="18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186335" y="2108200"/>
            <a:ext cx="10058400" cy="3760891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7963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7B354F-BE88-AC5B-EFD0-737307108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7951" y="2563583"/>
            <a:ext cx="7981949" cy="1730834"/>
          </a:xfrm>
        </p:spPr>
        <p:txBody>
          <a:bodyPr>
            <a:normAutofit/>
          </a:bodyPr>
          <a:lstStyle/>
          <a:p>
            <a:r>
              <a:rPr lang="en-IN" dirty="0"/>
              <a:t>Applications of </a:t>
            </a:r>
            <a:r>
              <a:rPr lang="en-IN" dirty="0" err="1"/>
              <a:t>autoencoders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1D249-FB6E-EAE2-4FFE-9A518EEA6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225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97279" y="421817"/>
            <a:ext cx="11916591" cy="1369074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n-IN" dirty="0"/>
              <a:t>1. </a:t>
            </a:r>
            <a:r>
              <a:rPr lang="en-IN" dirty="0">
                <a:sym typeface="Georgia"/>
              </a:rPr>
              <a:t>Dimensionality Reduction</a:t>
            </a:r>
            <a:endParaRPr lang="en-IN" dirty="0"/>
          </a:p>
        </p:txBody>
      </p:sp>
      <p:pic>
        <p:nvPicPr>
          <p:cNvPr id="4" name="Google Shape;188;g1864f8fb7e4_0_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74032" y="2826202"/>
            <a:ext cx="6790353" cy="380319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848096" y="1902872"/>
            <a:ext cx="101454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algn="ctr"/>
            <a:r>
              <a:rPr lang="en-US" dirty="0" err="1">
                <a:latin typeface="Comic Sans MS" panose="030F0702030302020204" pitchFamily="66" charset="0"/>
                <a:sym typeface="Georgia"/>
              </a:rPr>
              <a:t>Autoencoders</a:t>
            </a:r>
            <a:r>
              <a:rPr lang="en-US" dirty="0">
                <a:latin typeface="Comic Sans MS" panose="030F0702030302020204" pitchFamily="66" charset="0"/>
                <a:sym typeface="Georgia"/>
              </a:rPr>
              <a:t> train the network to explain the natural structure in the data into efficient lower-dimensional representation. It does this by using decoding and encoding strategy to minimize the reconstruction error</a:t>
            </a:r>
          </a:p>
        </p:txBody>
      </p:sp>
      <p:sp>
        <p:nvSpPr>
          <p:cNvPr id="6" name="Rectangle 5"/>
          <p:cNvSpPr/>
          <p:nvPr/>
        </p:nvSpPr>
        <p:spPr>
          <a:xfrm>
            <a:off x="9293290" y="2938184"/>
            <a:ext cx="26973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dirty="0">
                <a:latin typeface="Comic Sans MS" panose="030F0702030302020204" pitchFamily="66" charset="0"/>
                <a:sym typeface="Georgia"/>
              </a:rPr>
              <a:t>The input and the output dimension have 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  <a:sym typeface="Georgia"/>
              </a:rPr>
              <a:t>3000</a:t>
            </a:r>
            <a:r>
              <a:rPr lang="en-US" dirty="0">
                <a:latin typeface="Comic Sans MS" panose="030F0702030302020204" pitchFamily="66" charset="0"/>
                <a:sym typeface="Georgia"/>
              </a:rPr>
              <a:t> dimensions, and the desired reduced dimension is 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  <a:sym typeface="Georgia"/>
              </a:rPr>
              <a:t>200</a:t>
            </a:r>
            <a:r>
              <a:rPr lang="en-US" dirty="0">
                <a:latin typeface="Comic Sans MS" panose="030F0702030302020204" pitchFamily="66" charset="0"/>
                <a:sym typeface="Georgi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943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Pca</a:t>
            </a:r>
            <a:r>
              <a:rPr lang="en-IN" dirty="0"/>
              <a:t> vs</a:t>
            </a:r>
            <a:r>
              <a:rPr lang="en-US" dirty="0">
                <a:solidFill>
                  <a:srgbClr val="202124"/>
                </a:solidFill>
                <a:latin typeface="Google Sans"/>
              </a:rPr>
              <a:t> </a:t>
            </a:r>
            <a:r>
              <a:rPr lang="en-US" dirty="0" err="1">
                <a:solidFill>
                  <a:srgbClr val="202124"/>
                </a:solidFill>
                <a:latin typeface="Google Sans"/>
              </a:rPr>
              <a:t>autoencoders</a:t>
            </a:r>
            <a:endParaRPr lang="en-I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145624" y="2229201"/>
            <a:ext cx="3627968" cy="3751721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PCA can only build linear relationships.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undercomplete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r>
              <a:rPr lang="en-US" dirty="0"/>
              <a:t> that can learn non-linear relationships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perform better in dimensionality reduction.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Loss function = |x-x^| 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951720" y="1686913"/>
            <a:ext cx="4516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5"/>
                </a:solidFill>
                <a:latin typeface="Comic Sans MS" panose="030F0702030302020204" pitchFamily="66" charset="0"/>
              </a:rPr>
              <a:t>For </a:t>
            </a:r>
            <a:r>
              <a:rPr lang="en-US" sz="2000" dirty="0">
                <a:solidFill>
                  <a:schemeClr val="accent5"/>
                </a:solidFill>
                <a:latin typeface="Comic Sans MS" panose="030F0702030302020204" pitchFamily="66" charset="0"/>
              </a:rPr>
              <a:t>dimensionality reduction</a:t>
            </a:r>
            <a:r>
              <a:rPr lang="en-IN" sz="2000" dirty="0">
                <a:solidFill>
                  <a:schemeClr val="accent5"/>
                </a:solidFill>
                <a:latin typeface="Comic Sans MS" panose="030F0702030302020204" pitchFamily="66" charset="0"/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17" y="1489768"/>
            <a:ext cx="7109927" cy="504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58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2. Feature extraction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36814" y="1790891"/>
            <a:ext cx="1087482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55600" algn="just">
              <a:buClr>
                <a:schemeClr val="dk1"/>
              </a:buClr>
              <a:buSzPts val="2000"/>
              <a:buFont typeface="Georgia"/>
              <a:buChar char="●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Autoencoders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 can be used as a feature extractor for classification or regression tasks.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Autoencoders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 take unlabeled data and learn efficient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codings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 about the structure of the data that can be used for supervised learning tasks.</a:t>
            </a:r>
          </a:p>
          <a:p>
            <a:pPr marL="457200" lvl="0" indent="-355600" algn="just">
              <a:buClr>
                <a:schemeClr val="dk1"/>
              </a:buClr>
              <a:buSzPts val="2000"/>
              <a:buFont typeface="Georgia"/>
              <a:buChar char="●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After training an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autoencoder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 network using a sample of training data, we can ignore the decoder part of the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autoencoder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, and only use the encoder to convert raw input data of higher dimension to a lower dimension encoded space. This lower dimension of data can be used as a feature for supervised tasks.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627" y="3822216"/>
            <a:ext cx="6845705" cy="276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77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3. </a:t>
            </a:r>
            <a:r>
              <a:rPr lang="en-IN" dirty="0" err="1"/>
              <a:t>Denoising</a:t>
            </a:r>
            <a:r>
              <a:rPr lang="en-IN" dirty="0"/>
              <a:t> </a:t>
            </a:r>
            <a:r>
              <a:rPr lang="en-IN" dirty="0" err="1"/>
              <a:t>autoencoders</a:t>
            </a:r>
            <a:r>
              <a:rPr lang="en-IN" dirty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636814" y="2008414"/>
            <a:ext cx="111367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36550" algn="just">
              <a:buSzPts val="1700"/>
              <a:buFont typeface="Georgia"/>
              <a:buChar char="●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The real-world raw input data is often noisy in nature, and to train a robust supervised model requires cleaned and noiseless data.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Autoencoders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 can be used to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denoise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 the data.</a:t>
            </a:r>
          </a:p>
          <a:p>
            <a:pPr marL="457200" lvl="0" indent="-336550" algn="just">
              <a:buSzPts val="1700"/>
              <a:buFont typeface="Georgia"/>
              <a:buChar char="●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Image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denoising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 is one of the popular applications where the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autoencoders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 try to reconstruct the noiseless image from a noisy input image.</a:t>
            </a:r>
          </a:p>
        </p:txBody>
      </p:sp>
      <p:pic>
        <p:nvPicPr>
          <p:cNvPr id="6" name="Google Shape;202;g1864f8fb7e4_0_57"/>
          <p:cNvPicPr preferRelativeResize="0"/>
          <p:nvPr/>
        </p:nvPicPr>
        <p:blipFill rotWithShape="1">
          <a:blip r:embed="rId2">
            <a:alphaModFix/>
          </a:blip>
          <a:srcRect b="7249"/>
          <a:stretch/>
        </p:blipFill>
        <p:spPr>
          <a:xfrm>
            <a:off x="1284642" y="3169839"/>
            <a:ext cx="9394244" cy="31936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3282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Google Shape;248;p28"/>
          <p:cNvSpPr/>
          <p:nvPr/>
        </p:nvSpPr>
        <p:spPr>
          <a:xfrm>
            <a:off x="949630" y="1736653"/>
            <a:ext cx="10433957" cy="5016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denoising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autoencoder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 learns from a corrupted (noisy) input; it feed its encoder network the noisy input, and then the reconstructed image from the decoder is compared with the original input. 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  <a:sym typeface="Georgia"/>
            </a:endParaRPr>
          </a:p>
          <a:p>
            <a:pPr marL="285750" marR="0" lvl="0" indent="-285750" algn="just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The idea is that this will help the network learn how to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denoise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 an input. It will no longer just make pixel-wise comparisons, but in order to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denoise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 it will learn the information of neighboring pixels as well.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  <a:sym typeface="Georgia"/>
            </a:endParaRPr>
          </a:p>
          <a:p>
            <a:pPr marL="285750" marR="0" lvl="0" indent="-285750" algn="just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The corruption process typically follows one of two approaches. 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  <a:sym typeface="Georgia"/>
            </a:endParaRPr>
          </a:p>
          <a:p>
            <a:pPr marL="285750" marR="0" lvl="0" indent="-285750" algn="just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•"/>
            </a:pP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  <a:sym typeface="Georgia"/>
              </a:rPr>
              <a:t>Approach 1: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We can randomly set some of the inputs (as many as half of them) to zero or one; most commonly it is setting random values to zero to imply missing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values.This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 can be done by manually inputting zeros or ones into the inputs or adding a dropout layer between the inputs and first hidden layer.(salt and pepper noise)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  <a:sym typeface="Georgia"/>
            </a:endParaRPr>
          </a:p>
          <a:p>
            <a:pPr marL="285750" marR="0" lvl="0" indent="-285750" algn="just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•"/>
            </a:pP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  <a:sym typeface="Georgia"/>
              </a:rPr>
              <a:t>Approach 2: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adding pure Gaussian noise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  <a:sym typeface="Georgia"/>
            </a:endParaRPr>
          </a:p>
          <a:p>
            <a:pPr marL="285750" marR="0" lvl="0" indent="-285750" algn="just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Georgia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Training 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denoising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autoencoder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 is nearly the same process as training a regular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autoencoder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. The only difference is we 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  <a:sym typeface="Georgia"/>
              </a:rPr>
              <a:t>supply our corrupted inputs to </a:t>
            </a:r>
            <a:r>
              <a:rPr lang="en-US" dirty="0" err="1">
                <a:solidFill>
                  <a:srgbClr val="FF0000"/>
                </a:solidFill>
                <a:latin typeface="Comic Sans MS" panose="030F0702030302020204" pitchFamily="66" charset="0"/>
                <a:sym typeface="Georgia"/>
              </a:rPr>
              <a:t>training_frame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  <a:sym typeface="Georgia"/>
              </a:rPr>
              <a:t> and supply the non-corrupted inputs to </a:t>
            </a:r>
            <a:r>
              <a:rPr lang="en-US" dirty="0" err="1">
                <a:solidFill>
                  <a:srgbClr val="FF0000"/>
                </a:solidFill>
                <a:latin typeface="Comic Sans MS" panose="030F0702030302020204" pitchFamily="66" charset="0"/>
                <a:sym typeface="Georgia"/>
              </a:rPr>
              <a:t>validation_frame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.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  <a:sym typeface="Georgia"/>
            </a:endParaRPr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3. </a:t>
            </a:r>
            <a:r>
              <a:rPr lang="en-IN" dirty="0" err="1"/>
              <a:t>Denoising</a:t>
            </a:r>
            <a:r>
              <a:rPr lang="en-IN" dirty="0"/>
              <a:t> </a:t>
            </a:r>
            <a:r>
              <a:rPr lang="en-IN" dirty="0" err="1"/>
              <a:t>autoencoders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7791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3. </a:t>
            </a:r>
            <a:r>
              <a:rPr lang="en-IN" dirty="0" err="1"/>
              <a:t>Denoising</a:t>
            </a:r>
            <a:r>
              <a:rPr lang="en-IN" dirty="0"/>
              <a:t> </a:t>
            </a:r>
            <a:r>
              <a:rPr lang="en-IN" dirty="0" err="1"/>
              <a:t>autoencoders</a:t>
            </a:r>
            <a:r>
              <a:rPr lang="en-IN" dirty="0"/>
              <a:t> </a:t>
            </a:r>
          </a:p>
        </p:txBody>
      </p:sp>
      <p:pic>
        <p:nvPicPr>
          <p:cNvPr id="6" name="Google Shape;253;g1864f8fb7e4_0_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7280" y="2282272"/>
            <a:ext cx="9075420" cy="36123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3955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4372B-3F83-69BD-9472-0C1D9F63B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21817"/>
            <a:ext cx="10058400" cy="1017441"/>
          </a:xfrm>
        </p:spPr>
        <p:txBody>
          <a:bodyPr/>
          <a:lstStyle/>
          <a:p>
            <a:r>
              <a:rPr lang="en-IN"/>
              <a:t>Generative AI/MODELS</a:t>
            </a:r>
          </a:p>
        </p:txBody>
      </p:sp>
      <p:pic>
        <p:nvPicPr>
          <p:cNvPr id="1026" name="Picture 2" descr="Unlimited Creativity: How Generative AI is transforming the world of  innovation | Devoteam G Cloud">
            <a:extLst>
              <a:ext uri="{FF2B5EF4-FFF2-40B4-BE49-F238E27FC236}">
                <a16:creationId xmlns:a16="http://schemas.microsoft.com/office/drawing/2014/main" id="{74D41F27-439A-E20A-6AE6-40E536DDD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8" y="2255156"/>
            <a:ext cx="7080765" cy="381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 Intuitive Guide to Generative and Discriminative Models in Machine  Learning">
            <a:extLst>
              <a:ext uri="{FF2B5EF4-FFF2-40B4-BE49-F238E27FC236}">
                <a16:creationId xmlns:a16="http://schemas.microsoft.com/office/drawing/2014/main" id="{86FF05BE-04B9-0753-F9D9-CBDCF159B2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0"/>
          <a:stretch/>
        </p:blipFill>
        <p:spPr bwMode="auto">
          <a:xfrm>
            <a:off x="7424739" y="1105883"/>
            <a:ext cx="4365382" cy="509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3BFF28-AF59-62FB-B2AA-EB30F1B2A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752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Georgia"/>
              </a:rPr>
              <a:t>4. image Compression:</a:t>
            </a:r>
            <a:endParaRPr lang="en-IN" dirty="0"/>
          </a:p>
        </p:txBody>
      </p:sp>
      <p:sp>
        <p:nvSpPr>
          <p:cNvPr id="4" name="Google Shape;208;g1864f8fb7e4_0_68"/>
          <p:cNvSpPr txBox="1"/>
          <p:nvPr/>
        </p:nvSpPr>
        <p:spPr>
          <a:xfrm>
            <a:off x="901824" y="1790891"/>
            <a:ext cx="10871767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just" rtl="0">
              <a:spcBef>
                <a:spcPts val="0"/>
              </a:spcBef>
              <a:spcAft>
                <a:spcPts val="0"/>
              </a:spcAft>
              <a:buSzPts val="1700"/>
              <a:buFont typeface="Georgia"/>
              <a:buChar char="●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Image compression is another application of an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autoencoder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 network. The raw input image can be passed to the encoder network and obtained a compressed dimension of encoded data. The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autoencoder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 network weights can be learned by reconstructing the image from the compressed encoding using a decoder network.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" name="Google Shape;209;g1864f8fb7e4_0_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744" y="3309204"/>
            <a:ext cx="5041896" cy="2600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7674" t="9900" r="3974"/>
          <a:stretch/>
        </p:blipFill>
        <p:spPr>
          <a:xfrm>
            <a:off x="6186148" y="3130661"/>
            <a:ext cx="5587443" cy="295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99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Georgia"/>
              </a:rPr>
              <a:t>4. image Compression: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653143" y="1968759"/>
            <a:ext cx="11120449" cy="410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We can think of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autoencoders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 as consisting of two cascaded networks. </a:t>
            </a:r>
          </a:p>
          <a:p>
            <a:pPr marL="285750" lvl="0" indent="-285750" algn="just">
              <a:buClr>
                <a:schemeClr val="dk1"/>
              </a:buClr>
              <a:buSzPts val="180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  <a:sym typeface="Georgia"/>
              </a:rPr>
              <a:t>The first network is an encoder, it takes the input x, and encodes it using a transformation h to an encoded signal y, that is: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pPr marL="285750" lvl="0" indent="-171450" algn="just">
              <a:buClr>
                <a:schemeClr val="dk1"/>
              </a:buClr>
              <a:buSzPts val="1800"/>
            </a:pPr>
            <a:endParaRPr lang="en-US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85750" lvl="0" indent="-171450" algn="just">
              <a:buClr>
                <a:schemeClr val="dk1"/>
              </a:buClr>
              <a:buSzPts val="1800"/>
            </a:pPr>
            <a:endParaRPr lang="en-US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85750" lvl="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  <a:sym typeface="Georgia"/>
              </a:rPr>
              <a:t>The second network uses the encoded signal y as its input and performs another transformation f to get a reconstructed signal r, that is: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pPr marL="285750" lvl="0" indent="-171450">
              <a:buClr>
                <a:schemeClr val="dk1"/>
              </a:buClr>
              <a:buSzPts val="1800"/>
            </a:pPr>
            <a:endParaRPr lang="en-US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85750" lvl="0" indent="-171450">
              <a:buClr>
                <a:schemeClr val="dk1"/>
              </a:buClr>
              <a:buSzPts val="1800"/>
            </a:pPr>
            <a:endParaRPr lang="en-US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85750" lvl="0" indent="-285750" algn="just">
              <a:lnSpc>
                <a:spcPct val="15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We define error, e, as the difference between the original input x and the reconstructed signal r, e= x- r. </a:t>
            </a:r>
          </a:p>
          <a:p>
            <a:pPr marL="285750" lvl="0" indent="-285750" algn="just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The network then learns by reducing the loss function (for example 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  <a:sym typeface="Georgia"/>
              </a:rPr>
              <a:t>mean squared error (MSE)),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and the error is propagated backwards to the hidden layers as in the case of MLPs.</a:t>
            </a:r>
          </a:p>
        </p:txBody>
      </p:sp>
      <p:pic>
        <p:nvPicPr>
          <p:cNvPr id="5" name="Google Shape;215;p5"/>
          <p:cNvPicPr preferRelativeResize="0"/>
          <p:nvPr/>
        </p:nvPicPr>
        <p:blipFill rotWithShape="1">
          <a:blip r:embed="rId2">
            <a:alphaModFix/>
          </a:blip>
          <a:srcRect l="38820" t="50000" r="52144" b="42062"/>
          <a:stretch/>
        </p:blipFill>
        <p:spPr>
          <a:xfrm>
            <a:off x="5117350" y="2735001"/>
            <a:ext cx="1701482" cy="825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16;p5"/>
          <p:cNvPicPr preferRelativeResize="0"/>
          <p:nvPr/>
        </p:nvPicPr>
        <p:blipFill rotWithShape="1">
          <a:blip r:embed="rId3">
            <a:alphaModFix/>
          </a:blip>
          <a:srcRect l="36583" t="64866" r="50810" b="30244"/>
          <a:stretch/>
        </p:blipFill>
        <p:spPr>
          <a:xfrm>
            <a:off x="4898569" y="4084415"/>
            <a:ext cx="2425962" cy="5622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6846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types of </a:t>
            </a:r>
            <a:r>
              <a:rPr lang="en-IN" dirty="0" err="1"/>
              <a:t>autoencoders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7907B4-68CD-02FC-4BC7-DAEDA89D5638}"/>
              </a:ext>
            </a:extLst>
          </p:cNvPr>
          <p:cNvSpPr txBox="1"/>
          <p:nvPr/>
        </p:nvSpPr>
        <p:spPr>
          <a:xfrm>
            <a:off x="686878" y="1644164"/>
            <a:ext cx="942050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</a:endParaRPr>
          </a:p>
          <a:p>
            <a:pPr marL="457200" lvl="0" indent="-342900" algn="just"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Depending upon the actual dimensions of the encoded layer with respect to the input, the loss function, and constraints, there are various types of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autoencoders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: </a:t>
            </a:r>
          </a:p>
          <a:p>
            <a:pPr marL="457200" lvl="0" algn="just"/>
            <a:endParaRPr lang="en-US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371600" lvl="2" indent="-342900" algn="just">
              <a:lnSpc>
                <a:spcPct val="150000"/>
              </a:lnSpc>
              <a:buClr>
                <a:srgbClr val="FFC000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Undercomple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Autoencoders</a:t>
            </a:r>
            <a:endParaRPr lang="en-US" b="1" dirty="0">
              <a:solidFill>
                <a:schemeClr val="accent5">
                  <a:lumMod val="50000"/>
                </a:schemeClr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371600" lvl="2" indent="-342900" algn="just">
              <a:lnSpc>
                <a:spcPct val="150000"/>
              </a:lnSpc>
              <a:buClr>
                <a:srgbClr val="FFC000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Overcomplete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Autoencoders</a:t>
            </a:r>
            <a:endParaRPr lang="en-US" b="1" dirty="0">
              <a:solidFill>
                <a:schemeClr val="accent5">
                  <a:lumMod val="50000"/>
                </a:schemeClr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371600" lvl="2" indent="-342900" algn="just">
              <a:lnSpc>
                <a:spcPct val="150000"/>
              </a:lnSpc>
              <a:buClr>
                <a:srgbClr val="FFC000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Denoising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autoencoders</a:t>
            </a:r>
            <a:endParaRPr lang="en-US" b="1" dirty="0">
              <a:solidFill>
                <a:schemeClr val="accent5">
                  <a:lumMod val="50000"/>
                </a:schemeClr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371600" lvl="2" indent="-342900" algn="just">
              <a:lnSpc>
                <a:spcPct val="150000"/>
              </a:lnSpc>
              <a:buClr>
                <a:srgbClr val="FFC000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Stacked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autoencoders</a:t>
            </a:r>
            <a:endParaRPr lang="en-US" b="1" dirty="0">
              <a:solidFill>
                <a:schemeClr val="accent5">
                  <a:lumMod val="50000"/>
                </a:schemeClr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371600" lvl="2" indent="-342900" algn="just">
              <a:lnSpc>
                <a:spcPct val="150000"/>
              </a:lnSpc>
              <a:buClr>
                <a:srgbClr val="FFC000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Sparse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autoencoders</a:t>
            </a:r>
            <a:endParaRPr lang="en-US" b="1" dirty="0">
              <a:solidFill>
                <a:schemeClr val="accent5">
                  <a:lumMod val="50000"/>
                </a:schemeClr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371600" lvl="2" indent="-342900" algn="just">
              <a:lnSpc>
                <a:spcPct val="150000"/>
              </a:lnSpc>
              <a:buClr>
                <a:srgbClr val="FFC000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Variational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Autoencoders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394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1. </a:t>
            </a:r>
            <a:r>
              <a:rPr lang="en-US" dirty="0">
                <a:solidFill>
                  <a:srgbClr val="202124"/>
                </a:solidFill>
                <a:latin typeface="Google Sans"/>
              </a:rPr>
              <a:t>Under complete </a:t>
            </a:r>
            <a:r>
              <a:rPr lang="en-US" dirty="0" err="1">
                <a:solidFill>
                  <a:srgbClr val="202124"/>
                </a:solidFill>
                <a:latin typeface="Google Sans"/>
              </a:rPr>
              <a:t>autoencoders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7907B4-68CD-02FC-4BC7-DAEDA89D5638}"/>
              </a:ext>
            </a:extLst>
          </p:cNvPr>
          <p:cNvSpPr txBox="1"/>
          <p:nvPr/>
        </p:nvSpPr>
        <p:spPr>
          <a:xfrm>
            <a:off x="686878" y="1644164"/>
            <a:ext cx="375449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endParaRPr lang="en-US" b="1" i="0" dirty="0">
              <a:solidFill>
                <a:srgbClr val="C00000"/>
              </a:solidFill>
              <a:effectLst/>
              <a:latin typeface="Comic Sans MS" panose="030F0702030302020204" pitchFamily="66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Under complete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autoencoders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 is an unsupervised neural network that you can use to </a:t>
            </a:r>
            <a:r>
              <a:rPr lang="en-US" i="1" dirty="0">
                <a:solidFill>
                  <a:srgbClr val="00B050"/>
                </a:solidFill>
                <a:latin typeface="Google Sans"/>
              </a:rPr>
              <a:t>generate a compressed version of the input data</a:t>
            </a:r>
            <a:r>
              <a:rPr lang="en-US" b="1" i="1" dirty="0">
                <a:solidFill>
                  <a:srgbClr val="00B050"/>
                </a:solidFill>
                <a:latin typeface="Google Sans"/>
              </a:rPr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It is done by taking in an image and trying to predict the same image as output, thus </a:t>
            </a:r>
            <a:r>
              <a:rPr lang="en-US" i="1" dirty="0">
                <a:solidFill>
                  <a:srgbClr val="00B050"/>
                </a:solidFill>
                <a:latin typeface="Google Sans"/>
              </a:rPr>
              <a:t>reconstructing the image from its compressed bottleneck region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C00000"/>
                </a:solidFill>
                <a:latin typeface="Comic Sans MS" panose="030F0702030302020204" pitchFamily="66" charset="0"/>
              </a:rPr>
              <a:t>Compression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C00000"/>
                </a:solidFill>
                <a:latin typeface="Comic Sans MS" panose="030F0702030302020204" pitchFamily="66" charset="0"/>
              </a:rPr>
              <a:t>Dimensionality reduction.</a:t>
            </a:r>
            <a:endParaRPr lang="en-IN" dirty="0">
              <a:solidFill>
                <a:srgbClr val="C00000"/>
              </a:solidFill>
              <a:latin typeface="Comic Sans MS" panose="030F0702030302020204" pitchFamily="66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i="1" dirty="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638" y="1790891"/>
            <a:ext cx="5822303" cy="436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01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2. </a:t>
            </a:r>
            <a:r>
              <a:rPr lang="en-US" dirty="0">
                <a:solidFill>
                  <a:srgbClr val="202124"/>
                </a:solidFill>
                <a:latin typeface="Google Sans"/>
              </a:rPr>
              <a:t>over complete </a:t>
            </a:r>
            <a:r>
              <a:rPr lang="en-US" dirty="0" err="1">
                <a:solidFill>
                  <a:srgbClr val="202124"/>
                </a:solidFill>
                <a:latin typeface="Google Sans"/>
              </a:rPr>
              <a:t>autoencoders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7907B4-68CD-02FC-4BC7-DAEDA89D5638}"/>
              </a:ext>
            </a:extLst>
          </p:cNvPr>
          <p:cNvSpPr txBox="1"/>
          <p:nvPr/>
        </p:nvSpPr>
        <p:spPr>
          <a:xfrm>
            <a:off x="686877" y="1644164"/>
            <a:ext cx="672162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/>
                </a:solidFill>
                <a:latin typeface="Comic Sans MS" panose="030F0702030302020204" pitchFamily="66" charset="0"/>
              </a:rPr>
              <a:t>more hidden units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 than the number of input units. </a:t>
            </a:r>
          </a:p>
          <a:p>
            <a:pPr marL="342900" indent="-342900" algn="l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The idea behind using more hidden units is to </a:t>
            </a:r>
            <a:r>
              <a:rPr lang="en-US" dirty="0">
                <a:solidFill>
                  <a:schemeClr val="accent5"/>
                </a:solidFill>
                <a:latin typeface="Comic Sans MS" panose="030F0702030302020204" pitchFamily="66" charset="0"/>
              </a:rPr>
              <a:t>learn a more complex, non-linear function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 that can better capture the structure of the data.</a:t>
            </a:r>
          </a:p>
          <a:p>
            <a:pPr fontAlgn="base">
              <a:buClr>
                <a:schemeClr val="accent5"/>
              </a:buClr>
            </a:pP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Advantages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 </a:t>
            </a:r>
          </a:p>
          <a:p>
            <a:pPr marL="285750" indent="-285750" fontAlgn="base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ability to </a:t>
            </a:r>
            <a:r>
              <a:rPr lang="en-US" dirty="0">
                <a:solidFill>
                  <a:schemeClr val="accent5"/>
                </a:solidFill>
                <a:latin typeface="Comic Sans MS" panose="030F0702030302020204" pitchFamily="66" charset="0"/>
              </a:rPr>
              <a:t>learn more complex representations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of the data, which can be useful for tasks such as feature extraction and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denoising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. </a:t>
            </a:r>
          </a:p>
          <a:p>
            <a:pPr marL="285750" indent="-285750" fontAlgn="base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/>
                </a:solidFill>
                <a:latin typeface="Comic Sans MS" panose="030F0702030302020204" pitchFamily="66" charset="0"/>
              </a:rPr>
              <a:t>more robust to noise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and can handle missing data better than traditional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autoencoders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</a:endParaRPr>
          </a:p>
          <a:p>
            <a:pPr fontAlgn="base">
              <a:buClr>
                <a:schemeClr val="accent5"/>
              </a:buClr>
            </a:pP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Disadvantages </a:t>
            </a:r>
          </a:p>
          <a:p>
            <a:pPr marL="285750" indent="-285750" fontAlgn="base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One of the main disadvantages is that they can be </a:t>
            </a:r>
            <a:r>
              <a:rPr lang="en-US" dirty="0">
                <a:solidFill>
                  <a:schemeClr val="accent5"/>
                </a:solidFill>
                <a:latin typeface="Comic Sans MS" panose="030F0702030302020204" pitchFamily="66" charset="0"/>
              </a:rPr>
              <a:t>more difficult to train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than traditional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autoencoders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. </a:t>
            </a:r>
          </a:p>
          <a:p>
            <a:pPr marL="285750" indent="-285750" fontAlgn="base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the extra hidden units can cause </a:t>
            </a:r>
            <a:r>
              <a:rPr lang="en-US" dirty="0">
                <a:solidFill>
                  <a:schemeClr val="accent5"/>
                </a:solidFill>
                <a:latin typeface="Comic Sans MS" panose="030F0702030302020204" pitchFamily="66" charset="0"/>
              </a:rPr>
              <a:t>overfitting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, which can lead to poor performance on new data.</a:t>
            </a:r>
          </a:p>
        </p:txBody>
      </p:sp>
      <p:pic>
        <p:nvPicPr>
          <p:cNvPr id="1026" name="Picture 2" descr="Shallow overcomplete autoencoder with (nonlinear) space expansion... | 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816" y="2146041"/>
            <a:ext cx="4302772" cy="372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635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3. </a:t>
            </a:r>
            <a:r>
              <a:rPr lang="en-US" dirty="0">
                <a:solidFill>
                  <a:srgbClr val="202124"/>
                </a:solidFill>
                <a:latin typeface="Google Sans"/>
              </a:rPr>
              <a:t>stacked </a:t>
            </a:r>
            <a:r>
              <a:rPr lang="en-US" dirty="0" err="1">
                <a:solidFill>
                  <a:srgbClr val="202124"/>
                </a:solidFill>
                <a:latin typeface="Google Sans"/>
              </a:rPr>
              <a:t>autoencoders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7907B4-68CD-02FC-4BC7-DAEDA89D5638}"/>
              </a:ext>
            </a:extLst>
          </p:cNvPr>
          <p:cNvSpPr txBox="1"/>
          <p:nvPr/>
        </p:nvSpPr>
        <p:spPr>
          <a:xfrm>
            <a:off x="657486" y="2697962"/>
            <a:ext cx="5468994" cy="2841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just">
              <a:buClr>
                <a:schemeClr val="dk1"/>
              </a:buClr>
              <a:buSzPct val="130000"/>
              <a:buFont typeface="Arial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Until now we have restricted ourselves to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autoencoders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 with only one hidden layer.</a:t>
            </a:r>
          </a:p>
          <a:p>
            <a:pPr marL="285750" lvl="0" indent="-285750" algn="just">
              <a:spcBef>
                <a:spcPts val="1000"/>
              </a:spcBef>
              <a:buClr>
                <a:schemeClr val="dk1"/>
              </a:buClr>
              <a:buSzPct val="130000"/>
              <a:buFont typeface="Arial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We can build </a:t>
            </a:r>
            <a:r>
              <a:rPr lang="en-US" dirty="0">
                <a:solidFill>
                  <a:srgbClr val="C00000"/>
                </a:solidFill>
                <a:latin typeface="Comic Sans MS" panose="030F0702030302020204" pitchFamily="66" charset="0"/>
                <a:sym typeface="Georgia"/>
              </a:rPr>
              <a:t>Deep </a:t>
            </a:r>
            <a:r>
              <a:rPr lang="en-US" dirty="0" err="1">
                <a:solidFill>
                  <a:srgbClr val="C00000"/>
                </a:solidFill>
                <a:latin typeface="Comic Sans MS" panose="030F0702030302020204" pitchFamily="66" charset="0"/>
                <a:sym typeface="Georgia"/>
              </a:rPr>
              <a:t>autoencoders</a:t>
            </a:r>
            <a:r>
              <a:rPr lang="en-US" dirty="0">
                <a:solidFill>
                  <a:srgbClr val="C00000"/>
                </a:solidFill>
                <a:latin typeface="Comic Sans MS" panose="030F0702030302020204" pitchFamily="66" charset="0"/>
                <a:sym typeface="Georgia"/>
              </a:rPr>
              <a:t> by stacking many layers of both encoder and decoder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; such an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autoencoder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 is called a Stacked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autoencoder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.</a:t>
            </a:r>
          </a:p>
          <a:p>
            <a:pPr marL="285750" lvl="0" indent="-285750" algn="just">
              <a:spcBef>
                <a:spcPts val="1000"/>
              </a:spcBef>
              <a:buClr>
                <a:schemeClr val="dk1"/>
              </a:buClr>
              <a:buSzPct val="130000"/>
              <a:buFont typeface="Arial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The stacked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autoencoder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 can be trained as a whole network with an </a:t>
            </a:r>
            <a:r>
              <a:rPr lang="en-US" dirty="0">
                <a:solidFill>
                  <a:srgbClr val="C00000"/>
                </a:solidFill>
                <a:latin typeface="Comic Sans MS" panose="030F0702030302020204" pitchFamily="66" charset="0"/>
                <a:sym typeface="Georgia"/>
              </a:rPr>
              <a:t>aim to minimize the reconstruction error</a:t>
            </a:r>
            <a:endParaRPr lang="en-US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6" name="Google Shape;266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60918" y="2152652"/>
            <a:ext cx="5442350" cy="3932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512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3. </a:t>
            </a:r>
            <a:r>
              <a:rPr lang="en-US" dirty="0">
                <a:solidFill>
                  <a:srgbClr val="202124"/>
                </a:solidFill>
                <a:latin typeface="Google Sans"/>
              </a:rPr>
              <a:t>stacked </a:t>
            </a:r>
            <a:r>
              <a:rPr lang="en-US" dirty="0" err="1">
                <a:solidFill>
                  <a:srgbClr val="202124"/>
                </a:solidFill>
                <a:latin typeface="Google Sans"/>
              </a:rPr>
              <a:t>autoencoders</a:t>
            </a:r>
            <a:endParaRPr lang="en-IN" dirty="0"/>
          </a:p>
        </p:txBody>
      </p:sp>
      <p:pic>
        <p:nvPicPr>
          <p:cNvPr id="7" name="Google Shape;271;g1864f8fb7e4_0_1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5864" y="2313021"/>
            <a:ext cx="11217728" cy="30100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6297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4. sparse</a:t>
            </a:r>
            <a:r>
              <a:rPr lang="en-US" dirty="0">
                <a:solidFill>
                  <a:srgbClr val="202124"/>
                </a:solidFill>
                <a:latin typeface="Google Sans"/>
              </a:rPr>
              <a:t> </a:t>
            </a:r>
            <a:r>
              <a:rPr lang="en-US" dirty="0" err="1">
                <a:solidFill>
                  <a:srgbClr val="202124"/>
                </a:solidFill>
                <a:latin typeface="Google Sans"/>
              </a:rPr>
              <a:t>autoencoders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7907B4-68CD-02FC-4BC7-DAEDA89D5638}"/>
              </a:ext>
            </a:extLst>
          </p:cNvPr>
          <p:cNvSpPr txBox="1"/>
          <p:nvPr/>
        </p:nvSpPr>
        <p:spPr>
          <a:xfrm>
            <a:off x="686877" y="1644164"/>
            <a:ext cx="10306705" cy="4667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36550" algn="just">
              <a:buSzPts val="1700"/>
              <a:buFont typeface="Georgia"/>
              <a:buChar char="●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The idea behind Sparse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Autoencoders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 is that we can </a:t>
            </a:r>
            <a:r>
              <a:rPr lang="en-US" dirty="0">
                <a:solidFill>
                  <a:srgbClr val="C00000"/>
                </a:solidFill>
                <a:latin typeface="Comic Sans MS" panose="030F0702030302020204" pitchFamily="66" charset="0"/>
                <a:sym typeface="Georgia"/>
              </a:rPr>
              <a:t>achieve an information bottleneck (same information with fewer neurons) without reducing the number of neurons in the hidden layers. </a:t>
            </a:r>
          </a:p>
          <a:p>
            <a:pPr marL="457200" lvl="0" indent="-336550" algn="just">
              <a:spcBef>
                <a:spcPts val="1000"/>
              </a:spcBef>
              <a:buSzPts val="1700"/>
              <a:buFont typeface="Georgia"/>
              <a:buChar char="●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Since it is difficult to design a neural network with a flexible number of nodes at its hidden layers, </a:t>
            </a:r>
            <a:r>
              <a:rPr lang="en-US" dirty="0">
                <a:solidFill>
                  <a:srgbClr val="C00000"/>
                </a:solidFill>
                <a:latin typeface="Comic Sans MS" panose="030F0702030302020204" pitchFamily="66" charset="0"/>
                <a:sym typeface="Georgia"/>
              </a:rPr>
              <a:t>sparse </a:t>
            </a:r>
            <a:r>
              <a:rPr lang="en-US" dirty="0" err="1">
                <a:solidFill>
                  <a:srgbClr val="C00000"/>
                </a:solidFill>
                <a:latin typeface="Comic Sans MS" panose="030F0702030302020204" pitchFamily="66" charset="0"/>
                <a:sym typeface="Georgia"/>
              </a:rPr>
              <a:t>autoencoders</a:t>
            </a:r>
            <a:r>
              <a:rPr lang="en-US" dirty="0">
                <a:solidFill>
                  <a:srgbClr val="C00000"/>
                </a:solidFill>
                <a:latin typeface="Comic Sans MS" panose="030F0702030302020204" pitchFamily="66" charset="0"/>
                <a:sym typeface="Georgia"/>
              </a:rPr>
              <a:t> work by penalizing the activation of some neurons in hidden layers</a:t>
            </a:r>
            <a:r>
              <a:rPr lang="en-US" sz="2000" dirty="0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 marL="457200" lvl="0" indent="-336550" algn="just">
              <a:spcBef>
                <a:spcPts val="1000"/>
              </a:spcBef>
              <a:buSzPts val="1700"/>
              <a:buFont typeface="Georgia"/>
              <a:buChar char="●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According to the sparsity constraint, </a:t>
            </a:r>
            <a:r>
              <a:rPr lang="en-US" b="1" dirty="0">
                <a:solidFill>
                  <a:srgbClr val="C00000"/>
                </a:solidFill>
                <a:latin typeface="Comic Sans MS" panose="030F0702030302020204" pitchFamily="66" charset="0"/>
                <a:sym typeface="Georgia"/>
              </a:rPr>
              <a:t>only some percentage of nodes can be active in a hidden layer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. The neurons with </a:t>
            </a:r>
            <a:r>
              <a:rPr lang="en-US" dirty="0">
                <a:solidFill>
                  <a:srgbClr val="C00000"/>
                </a:solidFill>
                <a:latin typeface="Comic Sans MS" panose="030F0702030302020204" pitchFamily="66" charset="0"/>
                <a:sym typeface="Georgia"/>
              </a:rPr>
              <a:t>output close to 1 are active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, whereas the </a:t>
            </a:r>
            <a:r>
              <a:rPr lang="en-US" dirty="0">
                <a:solidFill>
                  <a:srgbClr val="C00000"/>
                </a:solidFill>
                <a:latin typeface="Comic Sans MS" panose="030F0702030302020204" pitchFamily="66" charset="0"/>
                <a:sym typeface="Georgia"/>
              </a:rPr>
              <a:t>neurons close to 0 are in-active neurons.</a:t>
            </a:r>
          </a:p>
          <a:p>
            <a:pPr marL="457200" lvl="0" indent="-336550" algn="just">
              <a:spcBef>
                <a:spcPts val="1000"/>
              </a:spcBef>
              <a:buSzPts val="1700"/>
              <a:buFont typeface="Georgia"/>
              <a:buChar char="●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More specifically, </a:t>
            </a:r>
            <a:r>
              <a:rPr lang="en-US" b="1" dirty="0">
                <a:solidFill>
                  <a:srgbClr val="C00000"/>
                </a:solidFill>
                <a:latin typeface="Comic Sans MS" panose="030F0702030302020204" pitchFamily="66" charset="0"/>
                <a:sym typeface="Georgia"/>
              </a:rPr>
              <a:t>we penalize the loss function such that only a few neurons are active in a layer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. We force the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autoencoder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 to represent the input information in fewer neurons by reducing the number of neurons.</a:t>
            </a:r>
          </a:p>
          <a:p>
            <a:pPr marL="457200" lvl="0" indent="-336550" algn="just">
              <a:spcBef>
                <a:spcPts val="1000"/>
              </a:spcBef>
              <a:spcAft>
                <a:spcPts val="1000"/>
              </a:spcAft>
              <a:buSzPts val="1700"/>
              <a:buFont typeface="Georgia"/>
              <a:buChar char="●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As a means of regularizing the neural network, the sparsity function prevents more neurons from being activated.</a:t>
            </a:r>
          </a:p>
        </p:txBody>
      </p:sp>
    </p:spTree>
    <p:extLst>
      <p:ext uri="{BB962C8B-B14F-4D97-AF65-F5344CB8AC3E}">
        <p14:creationId xmlns:p14="http://schemas.microsoft.com/office/powerpoint/2010/main" val="533775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4. sparse</a:t>
            </a:r>
            <a:r>
              <a:rPr lang="en-US" dirty="0">
                <a:solidFill>
                  <a:srgbClr val="202124"/>
                </a:solidFill>
                <a:latin typeface="Google Sans"/>
              </a:rPr>
              <a:t> </a:t>
            </a:r>
            <a:r>
              <a:rPr lang="en-US" dirty="0" err="1">
                <a:solidFill>
                  <a:srgbClr val="202124"/>
                </a:solidFill>
                <a:latin typeface="Google Sans"/>
              </a:rPr>
              <a:t>autoencoders</a:t>
            </a:r>
            <a:endParaRPr lang="en-IN" dirty="0"/>
          </a:p>
        </p:txBody>
      </p:sp>
      <p:pic>
        <p:nvPicPr>
          <p:cNvPr id="6" name="Google Shape;293;g1864f8fb7e4_0_1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59429" y="1790891"/>
            <a:ext cx="7632792" cy="50210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210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US" dirty="0" err="1"/>
              <a:t>Variational</a:t>
            </a:r>
            <a:r>
              <a:rPr lang="en-US" dirty="0"/>
              <a:t> </a:t>
            </a:r>
            <a:r>
              <a:rPr lang="en-US" dirty="0" err="1"/>
              <a:t>Autoencoder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0" y="1902872"/>
            <a:ext cx="12192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Intuition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To provide an example, let's suppose we've trained an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autoencoder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 model on a large dataset of faces with a encoding dimension of 6. An ideal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autoencoder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 will learn descriptive attributes of faces such as skin color, whether or not the person is wearing glasses, etc. in an attempt to describe an observation in some compressed representation.</a:t>
            </a:r>
          </a:p>
        </p:txBody>
      </p:sp>
      <p:pic>
        <p:nvPicPr>
          <p:cNvPr id="6" name="Google Shape;325;g1864f8fb7e4_0_149"/>
          <p:cNvPicPr preferRelativeResize="0"/>
          <p:nvPr/>
        </p:nvPicPr>
        <p:blipFill rotWithShape="1">
          <a:blip r:embed="rId2">
            <a:alphaModFix/>
          </a:blip>
          <a:srcRect l="6104" t="12990" r="5776" b="9592"/>
          <a:stretch/>
        </p:blipFill>
        <p:spPr>
          <a:xfrm>
            <a:off x="2316993" y="3429000"/>
            <a:ext cx="7739743" cy="3431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4936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4372B-3F83-69BD-9472-0C1D9F63B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21817"/>
            <a:ext cx="10058400" cy="1017441"/>
          </a:xfrm>
        </p:spPr>
        <p:txBody>
          <a:bodyPr/>
          <a:lstStyle/>
          <a:p>
            <a:r>
              <a:rPr lang="en-IN"/>
              <a:t>GeneRATIVE vs DISCRIMINATIVE MODELS</a:t>
            </a:r>
          </a:p>
        </p:txBody>
      </p:sp>
      <p:pic>
        <p:nvPicPr>
          <p:cNvPr id="2050" name="Picture 2" descr="Examples Of Generative And Discriminative Models">
            <a:extLst>
              <a:ext uri="{FF2B5EF4-FFF2-40B4-BE49-F238E27FC236}">
                <a16:creationId xmlns:a16="http://schemas.microsoft.com/office/drawing/2014/main" id="{A4F6620F-707D-A87F-F901-7E4B5E23A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2171700"/>
            <a:ext cx="847725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DFC7E6-116F-9E11-209E-77F381E54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211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US" dirty="0" err="1"/>
              <a:t>Variational</a:t>
            </a:r>
            <a:r>
              <a:rPr lang="en-US" dirty="0"/>
              <a:t> </a:t>
            </a:r>
            <a:r>
              <a:rPr lang="en-US" dirty="0" err="1"/>
              <a:t>Autoencoder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0" y="1790891"/>
            <a:ext cx="119688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42900" algn="just"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we've described the input image in terms of its latent attributes using a single value to describe each attribute. However, we may prefer to represent each latent attribute as a range of possible values. </a:t>
            </a:r>
            <a:r>
              <a:rPr lang="en-US" b="1" dirty="0">
                <a:solidFill>
                  <a:srgbClr val="00B0F0"/>
                </a:solidFill>
                <a:latin typeface="Georgia"/>
                <a:ea typeface="Georgia"/>
                <a:cs typeface="Georgia"/>
                <a:sym typeface="Georgia"/>
              </a:rPr>
              <a:t>Using a </a:t>
            </a:r>
            <a:r>
              <a:rPr lang="en-US" b="1" dirty="0" err="1">
                <a:solidFill>
                  <a:srgbClr val="00B0F0"/>
                </a:solidFill>
                <a:latin typeface="Georgia"/>
                <a:ea typeface="Georgia"/>
                <a:cs typeface="Georgia"/>
                <a:sym typeface="Georgia"/>
              </a:rPr>
              <a:t>variational</a:t>
            </a:r>
            <a:r>
              <a:rPr lang="en-US" b="1" dirty="0">
                <a:solidFill>
                  <a:srgbClr val="00B0F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b="1" dirty="0" err="1">
                <a:solidFill>
                  <a:srgbClr val="00B0F0"/>
                </a:solidFill>
                <a:latin typeface="Georgia"/>
                <a:ea typeface="Georgia"/>
                <a:cs typeface="Georgia"/>
                <a:sym typeface="Georgia"/>
              </a:rPr>
              <a:t>autoencoder</a:t>
            </a:r>
            <a:r>
              <a:rPr lang="en-US" b="1" dirty="0">
                <a:solidFill>
                  <a:srgbClr val="00B0F0"/>
                </a:solidFill>
                <a:latin typeface="Georgia"/>
                <a:ea typeface="Georgia"/>
                <a:cs typeface="Georgia"/>
                <a:sym typeface="Georgia"/>
              </a:rPr>
              <a:t>, we can describe latent attributes in probabilistic terms</a:t>
            </a:r>
            <a:r>
              <a:rPr lang="en-US" dirty="0">
                <a:solidFill>
                  <a:srgbClr val="00B0F0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</a:p>
        </p:txBody>
      </p:sp>
      <p:pic>
        <p:nvPicPr>
          <p:cNvPr id="1026" name="Picture 2" descr="Screen-Shot-2018-06-20-at-2.47.56-PM">
            <a:extLst>
              <a:ext uri="{FF2B5EF4-FFF2-40B4-BE49-F238E27FC236}">
                <a16:creationId xmlns:a16="http://schemas.microsoft.com/office/drawing/2014/main" id="{9A955D4B-6049-B4B7-147C-928334C2F4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36"/>
          <a:stretch/>
        </p:blipFill>
        <p:spPr bwMode="auto">
          <a:xfrm>
            <a:off x="1900287" y="2714221"/>
            <a:ext cx="8391426" cy="3785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80968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hank You Colorful Images, Stock Photos &amp;amp; Vectors | Shutterstock">
            <a:extLst>
              <a:ext uri="{FF2B5EF4-FFF2-40B4-BE49-F238E27FC236}">
                <a16:creationId xmlns:a16="http://schemas.microsoft.com/office/drawing/2014/main" id="{335ADB67-50AE-4DB5-BD28-F06A1C9CDD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2"/>
          <a:stretch/>
        </p:blipFill>
        <p:spPr bwMode="auto">
          <a:xfrm>
            <a:off x="2690813" y="980492"/>
            <a:ext cx="6600825" cy="244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5F21C1-4CCE-C011-B7AF-25F7A7677C28}"/>
              </a:ext>
            </a:extLst>
          </p:cNvPr>
          <p:cNvSpPr txBox="1"/>
          <p:nvPr/>
        </p:nvSpPr>
        <p:spPr>
          <a:xfrm flipH="1">
            <a:off x="3319463" y="4276725"/>
            <a:ext cx="30241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solidFill>
                  <a:srgbClr val="002060"/>
                </a:solidFill>
                <a:latin typeface="Comic Sans MS" panose="030F0702030302020204" pitchFamily="66" charset="0"/>
              </a:rPr>
              <a:t>Dr. Shailesh Sivan</a:t>
            </a:r>
          </a:p>
          <a:p>
            <a:endParaRPr lang="en-IN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r>
              <a:rPr lang="en-IN">
                <a:solidFill>
                  <a:srgbClr val="002060"/>
                </a:solidFill>
                <a:latin typeface="Comic Sans MS" panose="030F0702030302020204" pitchFamily="66" charset="0"/>
              </a:rPr>
              <a:t>+91 8907230664</a:t>
            </a:r>
          </a:p>
          <a:p>
            <a:endParaRPr lang="en-IN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r>
              <a:rPr lang="en-IN">
                <a:solidFill>
                  <a:srgbClr val="002060"/>
                </a:solidFill>
                <a:latin typeface="Comic Sans MS" panose="030F0702030302020204" pitchFamily="66" charset="0"/>
              </a:rPr>
              <a:t>shaileshsivan@cusat.ac.in </a:t>
            </a:r>
          </a:p>
          <a:p>
            <a:endParaRPr lang="en-IN"/>
          </a:p>
          <a:p>
            <a:endParaRPr lang="en-IN"/>
          </a:p>
        </p:txBody>
      </p:sp>
      <p:pic>
        <p:nvPicPr>
          <p:cNvPr id="4" name="Graphic 3" descr="User with solid fill">
            <a:extLst>
              <a:ext uri="{FF2B5EF4-FFF2-40B4-BE49-F238E27FC236}">
                <a16:creationId xmlns:a16="http://schemas.microsoft.com/office/drawing/2014/main" id="{F896141D-BFAD-9725-9888-BC0E39D66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5589" y="4191000"/>
            <a:ext cx="509588" cy="509588"/>
          </a:xfrm>
          <a:prstGeom prst="rect">
            <a:avLst/>
          </a:prstGeom>
        </p:spPr>
      </p:pic>
      <p:pic>
        <p:nvPicPr>
          <p:cNvPr id="6" name="Graphic 5" descr="Receiver with solid fill">
            <a:extLst>
              <a:ext uri="{FF2B5EF4-FFF2-40B4-BE49-F238E27FC236}">
                <a16:creationId xmlns:a16="http://schemas.microsoft.com/office/drawing/2014/main" id="{B29720A7-6925-01E5-51B5-50F04B8571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95589" y="4787563"/>
            <a:ext cx="404812" cy="404812"/>
          </a:xfrm>
          <a:prstGeom prst="rect">
            <a:avLst/>
          </a:prstGeom>
        </p:spPr>
      </p:pic>
      <p:pic>
        <p:nvPicPr>
          <p:cNvPr id="8" name="Graphic 7" descr="Envelope with solid fill">
            <a:extLst>
              <a:ext uri="{FF2B5EF4-FFF2-40B4-BE49-F238E27FC236}">
                <a16:creationId xmlns:a16="http://schemas.microsoft.com/office/drawing/2014/main" id="{828D18B8-EF67-DD72-8C35-1E01866F17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02732" y="5292387"/>
            <a:ext cx="457200" cy="4572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7FB7204-0BBA-00CB-FE30-CEA68AA1EE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81875" y="3693318"/>
            <a:ext cx="2007393" cy="20073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B696D5-A0BD-4EF1-B355-91C969B60F8A}"/>
              </a:ext>
            </a:extLst>
          </p:cNvPr>
          <p:cNvSpPr txBox="1"/>
          <p:nvPr/>
        </p:nvSpPr>
        <p:spPr>
          <a:xfrm>
            <a:off x="6981825" y="5692842"/>
            <a:ext cx="2952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>
                <a:solidFill>
                  <a:srgbClr val="002060"/>
                </a:solidFill>
                <a:latin typeface="Comic Sans MS" panose="030F0702030302020204" pitchFamily="66" charset="0"/>
              </a:rPr>
              <a:t>https://shaileshsivan.info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675CD5-7703-DEB4-3591-D350DBDDD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319C3-F5E5-47F1-8FE9-A4C20B6430ED}" type="datetime1">
              <a:rPr lang="en-US" smtClean="0"/>
              <a:t>3/15/2024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5C3B4-7D7F-EE9C-34EB-8F7EC96E1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Generative AI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899D5D-7257-1532-4299-DBB76D4AC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4284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Questions poster with colorful brush strokes Vector Image">
            <a:extLst>
              <a:ext uri="{FF2B5EF4-FFF2-40B4-BE49-F238E27FC236}">
                <a16:creationId xmlns:a16="http://schemas.microsoft.com/office/drawing/2014/main" id="{234FA84A-A9A7-453C-9CD6-6972542D48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69" b="31837"/>
          <a:stretch/>
        </p:blipFill>
        <p:spPr bwMode="auto">
          <a:xfrm>
            <a:off x="1700212" y="2069932"/>
            <a:ext cx="8791575" cy="318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11436-7AD8-E926-C69A-EECB352F9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CE6C-417D-4164-AC9E-3A181ADF9EEE}" type="datetime1">
              <a:rPr lang="en-US" smtClean="0"/>
              <a:t>3/15/2024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66B514-8D57-3FE3-1D57-DBFFAA09A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Generative AI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DD24F-32F8-12E9-E13E-FA34C6018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624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4372B-3F83-69BD-9472-0C1D9F63B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21817"/>
            <a:ext cx="10058400" cy="1017441"/>
          </a:xfrm>
        </p:spPr>
        <p:txBody>
          <a:bodyPr/>
          <a:lstStyle/>
          <a:p>
            <a:r>
              <a:rPr lang="en-IN"/>
              <a:t>GeneRATIVE vs DISCRIMINATIVE MODELS</a:t>
            </a:r>
          </a:p>
        </p:txBody>
      </p:sp>
      <p:pic>
        <p:nvPicPr>
          <p:cNvPr id="3074" name="Picture 2" descr="A Comprehensive Guide to Understand and Implement Text Classification in  Python">
            <a:extLst>
              <a:ext uri="{FF2B5EF4-FFF2-40B4-BE49-F238E27FC236}">
                <a16:creationId xmlns:a16="http://schemas.microsoft.com/office/drawing/2014/main" id="{CA5FCF9B-2D87-1444-51DB-1666085F9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3162300"/>
            <a:ext cx="439102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651882-C6CE-0E6F-F609-D81759554C6C}"/>
              </a:ext>
            </a:extLst>
          </p:cNvPr>
          <p:cNvSpPr txBox="1"/>
          <p:nvPr/>
        </p:nvSpPr>
        <p:spPr>
          <a:xfrm>
            <a:off x="2248138" y="2457450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latin typeface="Comic Sans MS" panose="030F0702030302020204" pitchFamily="66" charset="0"/>
              </a:rPr>
              <a:t>Discriminative Model</a:t>
            </a:r>
          </a:p>
        </p:txBody>
      </p:sp>
      <p:pic>
        <p:nvPicPr>
          <p:cNvPr id="3076" name="Picture 4" descr="Compressing the Story: The Magic of Text Summarization | ml-articles –  Weights &amp; Biases">
            <a:extLst>
              <a:ext uri="{FF2B5EF4-FFF2-40B4-BE49-F238E27FC236}">
                <a16:creationId xmlns:a16="http://schemas.microsoft.com/office/drawing/2014/main" id="{5FCC4940-95C5-3D4B-B06E-6FA3CEA52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75" y="2866905"/>
            <a:ext cx="4981575" cy="233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B71642-4F57-A1B9-D744-A2374037D78B}"/>
              </a:ext>
            </a:extLst>
          </p:cNvPr>
          <p:cNvSpPr txBox="1"/>
          <p:nvPr/>
        </p:nvSpPr>
        <p:spPr>
          <a:xfrm>
            <a:off x="7815500" y="2457450"/>
            <a:ext cx="2076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latin typeface="Comic Sans MS" panose="030F0702030302020204" pitchFamily="66" charset="0"/>
              </a:rPr>
              <a:t>Generative Model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50D182-2837-403A-C071-53341CF98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832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4372B-3F83-69BD-9472-0C1D9F63B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21817"/>
            <a:ext cx="10058400" cy="1017441"/>
          </a:xfrm>
        </p:spPr>
        <p:txBody>
          <a:bodyPr/>
          <a:lstStyle/>
          <a:p>
            <a:r>
              <a:rPr lang="en-IN"/>
              <a:t>GeneRATIVE vs DISCRIMINATIVE MODELS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B4065279-BB47-0849-9E7F-2A1F70269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544033"/>
            <a:ext cx="6791325" cy="2399317"/>
          </a:xfrm>
          <a:prstGeom prst="rect">
            <a:avLst/>
          </a:prstGeom>
          <a:noFill/>
          <a:ln>
            <a:solidFill>
              <a:srgbClr val="28282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D31D9F82-BC7C-C751-C171-80E96876F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8167" y="4249767"/>
            <a:ext cx="6791325" cy="2186416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321411-C133-0100-FF29-2EB72CC03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281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7B354F-BE88-AC5B-EFD0-737307108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7951" y="2563583"/>
            <a:ext cx="7981949" cy="1730834"/>
          </a:xfrm>
        </p:spPr>
        <p:txBody>
          <a:bodyPr>
            <a:normAutofit/>
          </a:bodyPr>
          <a:lstStyle/>
          <a:p>
            <a:r>
              <a:rPr lang="en-IN" dirty="0"/>
              <a:t>HOW GENERATIVE MODELS WORKS?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1D249-FB6E-EAE2-4FFE-9A518EEA6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055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D7C18-4845-C2F1-3BB2-72012C420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ENCODER-DECODER </a:t>
            </a:r>
          </a:p>
        </p:txBody>
      </p:sp>
      <p:pic>
        <p:nvPicPr>
          <p:cNvPr id="4100" name="Picture 4" descr="tensorflow - Understanding Seq2Seq model - Stack Overflow">
            <a:extLst>
              <a:ext uri="{FF2B5EF4-FFF2-40B4-BE49-F238E27FC236}">
                <a16:creationId xmlns:a16="http://schemas.microsoft.com/office/drawing/2014/main" id="{DCD6583E-3BB3-DF2F-BD40-50A7F4E32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3706768"/>
            <a:ext cx="9105900" cy="274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NNs in Computer Vision">
            <a:extLst>
              <a:ext uri="{FF2B5EF4-FFF2-40B4-BE49-F238E27FC236}">
                <a16:creationId xmlns:a16="http://schemas.microsoft.com/office/drawing/2014/main" id="{0B942FBD-03E0-14DA-CDB1-4AA913B0E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8" b="24924"/>
          <a:stretch/>
        </p:blipFill>
        <p:spPr bwMode="auto">
          <a:xfrm>
            <a:off x="2209800" y="1562100"/>
            <a:ext cx="76200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C0A59A-7D1E-1854-96B8-1924AD6EF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711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D7C18-4845-C2F1-3BB2-72012C420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ENCODER-DECODER(VISION) </a:t>
            </a:r>
          </a:p>
        </p:txBody>
      </p:sp>
      <p:pic>
        <p:nvPicPr>
          <p:cNvPr id="3" name="Picture 2" descr="A review on 2D instance segmentation based on deep neural networks -  ScienceDirect">
            <a:extLst>
              <a:ext uri="{FF2B5EF4-FFF2-40B4-BE49-F238E27FC236}">
                <a16:creationId xmlns:a16="http://schemas.microsoft.com/office/drawing/2014/main" id="{1282054F-AF29-0CEA-8DD0-1492578A1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633348"/>
            <a:ext cx="4595813" cy="289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ow to apply Deep learning to Image Denoising - TechBullion">
            <a:extLst>
              <a:ext uri="{FF2B5EF4-FFF2-40B4-BE49-F238E27FC236}">
                <a16:creationId xmlns:a16="http://schemas.microsoft.com/office/drawing/2014/main" id="{FEEA4BB3-F7F5-3CAE-D4DD-9160291A3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591" y="1590725"/>
            <a:ext cx="5222838" cy="265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41F5AA-6B0C-905E-1596-451D5CFD2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830" y="4843289"/>
            <a:ext cx="3650620" cy="1800973"/>
          </a:xfrm>
          <a:prstGeom prst="rect">
            <a:avLst/>
          </a:prstGeom>
        </p:spPr>
      </p:pic>
      <p:pic>
        <p:nvPicPr>
          <p:cNvPr id="5126" name="Picture 6" descr="Image colorization - Deep Learning By Example [Book]">
            <a:extLst>
              <a:ext uri="{FF2B5EF4-FFF2-40B4-BE49-F238E27FC236}">
                <a16:creationId xmlns:a16="http://schemas.microsoft.com/office/drawing/2014/main" id="{969A7BB1-D34E-4978-D525-558B6C5C5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683973"/>
            <a:ext cx="7048500" cy="183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F2315-A014-BF10-BD90-6CBE9F6B9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944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D7C18-4845-C2F1-3BB2-72012C420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ENCODER-DECODER(TEXT) </a:t>
            </a:r>
          </a:p>
        </p:txBody>
      </p:sp>
      <p:pic>
        <p:nvPicPr>
          <p:cNvPr id="6146" name="Picture 2" descr="Seq2Seq Model | Understand Seq2Seq Model Architecture">
            <a:extLst>
              <a:ext uri="{FF2B5EF4-FFF2-40B4-BE49-F238E27FC236}">
                <a16:creationId xmlns:a16="http://schemas.microsoft.com/office/drawing/2014/main" id="{A5AC8213-599A-94ED-C345-7E110BF5C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887" y="1624013"/>
            <a:ext cx="6372225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BB2C78-8D58-8421-E8D8-F72F35F2A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6982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0.18.2.1721"/>
  <p:tag name="SLIDO_PRESENTATION_ID" val="00000000-0000-0000-0000-000000000000"/>
  <p:tag name="SLIDO_EVENT_UUID" val="8a96055f-a54a-443d-8984-af52659ed9aa"/>
  <p:tag name="SLIDO_EVENT_SECTION_UUID" val="5816d7fb-294f-42ab-ab15-004a3566bbc9"/>
</p:tagLst>
</file>

<file path=ppt/theme/theme1.xml><?xml version="1.0" encoding="utf-8"?>
<a:theme xmlns:a="http://schemas.openxmlformats.org/drawingml/2006/main" name="RetrospectVTI">
  <a:themeElements>
    <a:clrScheme name="Brights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_Light_Sales Pitch_03_Win32_AS_v2" id="{CF4846AB-E769-4F64-85D9-28E4AEB533C2}" vid="{4425D9ED-C4EC-465B-AB7E-72A929978A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rights">
    <a:dk1>
      <a:srgbClr val="000000"/>
    </a:dk1>
    <a:lt1>
      <a:srgbClr val="FFFFFF"/>
    </a:lt1>
    <a:dk2>
      <a:srgbClr val="5E5E5E"/>
    </a:dk2>
    <a:lt2>
      <a:srgbClr val="D5D5D5"/>
    </a:lt2>
    <a:accent1>
      <a:srgbClr val="00A2FF"/>
    </a:accent1>
    <a:accent2>
      <a:srgbClr val="16E7CF"/>
    </a:accent2>
    <a:accent3>
      <a:srgbClr val="61D836"/>
    </a:accent3>
    <a:accent4>
      <a:srgbClr val="FAE232"/>
    </a:accent4>
    <a:accent5>
      <a:srgbClr val="FF644E"/>
    </a:accent5>
    <a:accent6>
      <a:srgbClr val="EF5FA7"/>
    </a:accent6>
    <a:hlink>
      <a:srgbClr val="0000FF"/>
    </a:hlink>
    <a:folHlink>
      <a:srgbClr val="FF00F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A7FA506-1E93-4CA4-B270-1F08FD18C36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2FE978-FCBC-4C90-A410-B547AA7060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F4328E-77DF-41E8-952F-124AE19F1F7C}">
  <ds:schemaRefs>
    <ds:schemaRef ds:uri="http://purl.org/dc/terms/"/>
    <ds:schemaRef ds:uri="71af3243-3dd4-4a8d-8c0d-dd76da1f02a5"/>
    <ds:schemaRef ds:uri="http://schemas.microsoft.com/office/infopath/2007/PartnerControls"/>
    <ds:schemaRef ds:uri="http://purl.org/dc/elements/1.1/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16c05727-aa75-4e4a-9b5f-8a80a116589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8653</TotalTime>
  <Words>1450</Words>
  <Application>Microsoft Office PowerPoint</Application>
  <PresentationFormat>Widescreen</PresentationFormat>
  <Paragraphs>147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Comic Sans MS</vt:lpstr>
      <vt:lpstr>Consolas</vt:lpstr>
      <vt:lpstr>Georgia</vt:lpstr>
      <vt:lpstr>Google Sans</vt:lpstr>
      <vt:lpstr>Wingdings</vt:lpstr>
      <vt:lpstr>RetrospectVTI</vt:lpstr>
      <vt:lpstr>The Mistery of Autoencoders Unravelled </vt:lpstr>
      <vt:lpstr>Generative AI/MODELS</vt:lpstr>
      <vt:lpstr>GeneRATIVE vs DISCRIMINATIVE MODELS</vt:lpstr>
      <vt:lpstr>GeneRATIVE vs DISCRIMINATIVE MODELS</vt:lpstr>
      <vt:lpstr>GeneRATIVE vs DISCRIMINATIVE MODELS</vt:lpstr>
      <vt:lpstr>HOW GENERATIVE MODELS WORKS?</vt:lpstr>
      <vt:lpstr>ENCODER-DECODER </vt:lpstr>
      <vt:lpstr>ENCODER-DECODER(VISION) </vt:lpstr>
      <vt:lpstr>ENCODER-DECODER(TEXT) </vt:lpstr>
      <vt:lpstr>ENCODER-DECODER(TEXT-VISION) </vt:lpstr>
      <vt:lpstr>Autoencoders</vt:lpstr>
      <vt:lpstr>Autoencoders</vt:lpstr>
      <vt:lpstr>Applications of autoencoders</vt:lpstr>
      <vt:lpstr>1. Dimensionality Reduction</vt:lpstr>
      <vt:lpstr>Pca vs autoencoders</vt:lpstr>
      <vt:lpstr>2. Feature extraction</vt:lpstr>
      <vt:lpstr>3. Denoising autoencoders </vt:lpstr>
      <vt:lpstr>3. Denoising autoencoders </vt:lpstr>
      <vt:lpstr>3. Denoising autoencoders </vt:lpstr>
      <vt:lpstr>4. image Compression:</vt:lpstr>
      <vt:lpstr>4. image Compression:</vt:lpstr>
      <vt:lpstr> types of autoencoders</vt:lpstr>
      <vt:lpstr> 1. Under complete autoencoders</vt:lpstr>
      <vt:lpstr> 2. over complete autoencoders</vt:lpstr>
      <vt:lpstr> 3. stacked autoencoders</vt:lpstr>
      <vt:lpstr> 3. stacked autoencoders</vt:lpstr>
      <vt:lpstr> 4. sparse autoencoders</vt:lpstr>
      <vt:lpstr> 4. sparse autoencoders</vt:lpstr>
      <vt:lpstr>5. Variational Autoencoder</vt:lpstr>
      <vt:lpstr>5. Variational Autoencoder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and Business Analytics</dc:title>
  <dc:creator>Shailesh Sivan</dc:creator>
  <cp:lastModifiedBy>Shailesh Sivan</cp:lastModifiedBy>
  <cp:revision>185</cp:revision>
  <dcterms:created xsi:type="dcterms:W3CDTF">2021-06-03T05:54:42Z</dcterms:created>
  <dcterms:modified xsi:type="dcterms:W3CDTF">2024-03-15T02:55:49Z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SlidoAppVersion">
    <vt:lpwstr>0.18.2.1721</vt:lpwstr>
  </property>
</Properties>
</file>